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y="6858000" cx="12192000"/>
  <p:notesSz cx="6858000" cy="9144000"/>
  <p:embeddedFontLst>
    <p:embeddedFont>
      <p:font typeface="Tahoma"/>
      <p:regular r:id="rId31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3" roundtripDataSignature="AMtx7mijRAle//w/7yzValOngq0IlJNi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Tahoma-regular.fntdata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customschemas.google.com/relationships/presentationmetadata" Target="metadata"/><Relationship Id="rId10" Type="http://schemas.openxmlformats.org/officeDocument/2006/relationships/slide" Target="slides/slide6.xml"/><Relationship Id="rId32" Type="http://schemas.openxmlformats.org/officeDocument/2006/relationships/font" Target="fonts/Tahoma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ommons.wikimedia.org/wiki/File:Augmented-reality.jpg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ommons.wikimedia.org/wiki/File:Augmented-reality.jpg" TargetMode="Externa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ommons.wikimedia.org/wiki/File:Augmented-reality.jp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photo source </a:t>
            </a:r>
            <a:r>
              <a:rPr lang="en-GB" u="sng">
                <a:solidFill>
                  <a:schemeClr val="hlink"/>
                </a:solidFill>
                <a:hlinkClick r:id="rId2"/>
              </a:rPr>
              <a:t>https://commons.wikimedia.org/wiki/File:Augmented-reality.jpg</a:t>
            </a:r>
            <a:endParaRPr/>
          </a:p>
        </p:txBody>
      </p:sp>
      <p:sp>
        <p:nvSpPr>
          <p:cNvPr id="90" name="Google Shape;90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photo source </a:t>
            </a:r>
            <a:r>
              <a:rPr lang="en-GB" u="sng">
                <a:solidFill>
                  <a:schemeClr val="hlink"/>
                </a:solidFill>
                <a:hlinkClick r:id="rId2"/>
              </a:rPr>
              <a:t>https://commons.wikimedia.org/wiki/File:Augmented-reality.jpg</a:t>
            </a:r>
            <a:endParaRPr/>
          </a:p>
        </p:txBody>
      </p:sp>
      <p:sp>
        <p:nvSpPr>
          <p:cNvPr id="253" name="Google Shape;253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photo source </a:t>
            </a:r>
            <a:r>
              <a:rPr lang="en-GB" u="sng">
                <a:solidFill>
                  <a:schemeClr val="hlink"/>
                </a:solidFill>
                <a:hlinkClick r:id="rId2"/>
              </a:rPr>
              <a:t>https://commons.wikimedia.org/wiki/File:Augmented-reality.jpg</a:t>
            </a:r>
            <a:endParaRPr/>
          </a:p>
        </p:txBody>
      </p:sp>
      <p:sp>
        <p:nvSpPr>
          <p:cNvPr id="306" name="Google Shape;306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8"/>
          <p:cNvSpPr/>
          <p:nvPr>
            <p:ph idx="2" type="pic"/>
          </p:nvPr>
        </p:nvSpPr>
        <p:spPr>
          <a:xfrm>
            <a:off x="6316658" y="2291173"/>
            <a:ext cx="1674262" cy="357175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7" name="Google Shape;17;p28"/>
          <p:cNvSpPr/>
          <p:nvPr>
            <p:ph idx="3" type="pic"/>
          </p:nvPr>
        </p:nvSpPr>
        <p:spPr>
          <a:xfrm>
            <a:off x="4215538" y="1594870"/>
            <a:ext cx="1674262" cy="357175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1" name="Google Shape;2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3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" name="Google Shape;64;p3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3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Relationship Id="rId4" Type="http://schemas.openxmlformats.org/officeDocument/2006/relationships/image" Target="../media/image1.png"/><Relationship Id="rId9" Type="http://schemas.openxmlformats.org/officeDocument/2006/relationships/image" Target="../media/image4.jpg"/><Relationship Id="rId5" Type="http://schemas.openxmlformats.org/officeDocument/2006/relationships/image" Target="../media/image13.png"/><Relationship Id="rId6" Type="http://schemas.openxmlformats.org/officeDocument/2006/relationships/image" Target="../media/image10.jpg"/><Relationship Id="rId7" Type="http://schemas.openxmlformats.org/officeDocument/2006/relationships/image" Target="../media/image7.png"/><Relationship Id="rId8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gif"/><Relationship Id="rId4" Type="http://schemas.openxmlformats.org/officeDocument/2006/relationships/image" Target="../media/image3.jpg"/><Relationship Id="rId5" Type="http://schemas.openxmlformats.org/officeDocument/2006/relationships/image" Target="../media/image1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youtube.com/watch?v=zCRKvDyyHmI" TargetMode="External"/><Relationship Id="rId4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gapminder.org/tools/#$model$markers$mountain$encoding$frame$value=1800;;;;;&amp;chart-type=mountain&amp;url=v1" TargetMode="External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34.jpg"/><Relationship Id="rId10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gif"/><Relationship Id="rId4" Type="http://schemas.openxmlformats.org/officeDocument/2006/relationships/image" Target="../media/image11.jpg"/><Relationship Id="rId9" Type="http://schemas.openxmlformats.org/officeDocument/2006/relationships/image" Target="../media/image25.png"/><Relationship Id="rId5" Type="http://schemas.openxmlformats.org/officeDocument/2006/relationships/image" Target="../media/image17.jpg"/><Relationship Id="rId6" Type="http://schemas.openxmlformats.org/officeDocument/2006/relationships/image" Target="../media/image9.gif"/><Relationship Id="rId7" Type="http://schemas.openxmlformats.org/officeDocument/2006/relationships/image" Target="../media/image21.jpg"/><Relationship Id="rId8" Type="http://schemas.openxmlformats.org/officeDocument/2006/relationships/image" Target="../media/image2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0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jpg"/><Relationship Id="rId4" Type="http://schemas.openxmlformats.org/officeDocument/2006/relationships/image" Target="../media/image26.png"/><Relationship Id="rId9" Type="http://schemas.openxmlformats.org/officeDocument/2006/relationships/image" Target="../media/image31.jpg"/><Relationship Id="rId5" Type="http://schemas.openxmlformats.org/officeDocument/2006/relationships/image" Target="../media/image29.png"/><Relationship Id="rId6" Type="http://schemas.openxmlformats.org/officeDocument/2006/relationships/image" Target="../media/image23.jpg"/><Relationship Id="rId7" Type="http://schemas.openxmlformats.org/officeDocument/2006/relationships/image" Target="../media/image24.png"/><Relationship Id="rId8" Type="http://schemas.openxmlformats.org/officeDocument/2006/relationships/image" Target="../media/image3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5.png"/></Relationships>
</file>

<file path=ppt/slides/_rels/slide26.xml.rels><?xml version="1.0" encoding="UTF-8" standalone="yes"?><Relationships xmlns="http://schemas.openxmlformats.org/package/2006/relationships"><Relationship Id="rId10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7.jpg"/><Relationship Id="rId4" Type="http://schemas.openxmlformats.org/officeDocument/2006/relationships/image" Target="../media/image26.png"/><Relationship Id="rId9" Type="http://schemas.openxmlformats.org/officeDocument/2006/relationships/image" Target="../media/image31.jpg"/><Relationship Id="rId5" Type="http://schemas.openxmlformats.org/officeDocument/2006/relationships/image" Target="../media/image29.png"/><Relationship Id="rId6" Type="http://schemas.openxmlformats.org/officeDocument/2006/relationships/image" Target="../media/image23.jpg"/><Relationship Id="rId7" Type="http://schemas.openxmlformats.org/officeDocument/2006/relationships/image" Target="../media/image24.png"/><Relationship Id="rId8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/>
          <p:nvPr/>
        </p:nvSpPr>
        <p:spPr>
          <a:xfrm>
            <a:off x="-26074" y="2407218"/>
            <a:ext cx="12203153" cy="240651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0" y="949423"/>
            <a:ext cx="12203153" cy="92333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rasmus+: Visual identity and logos | EACEA" id="94" name="Google Shape;9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044" y="57617"/>
            <a:ext cx="2723335" cy="559092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/>
          <p:nvPr/>
        </p:nvSpPr>
        <p:spPr>
          <a:xfrm>
            <a:off x="4170925" y="5223264"/>
            <a:ext cx="9904671" cy="1692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alibri"/>
              <a:buNone/>
            </a:pPr>
            <a:r>
              <a:rPr b="1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Erasmus+ project </a:t>
            </a:r>
            <a:br>
              <a:rPr b="1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2020-1-ES01-KA202-082778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alibri"/>
              <a:buNone/>
            </a:pPr>
            <a:r>
              <a:rPr b="0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10/2020 - 09/2022 (2 years)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t/>
            </a:r>
            <a:endParaRPr b="0" i="0" sz="15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alibri"/>
              <a:buNone/>
            </a:pPr>
            <a:r>
              <a:rPr b="0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Coordinator: AIDIMME Metal-processing, Furniture, Wood and Packaging Technology Institute, Spain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alibri"/>
              <a:buNone/>
            </a:pPr>
            <a:r>
              <a:rPr b="0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Consortium: 6 partners in 3 countries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0" y="1133465"/>
            <a:ext cx="116961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800"/>
              <a:buFont typeface="Tahoma"/>
              <a:buNone/>
            </a:pPr>
            <a:r>
              <a:rPr b="1" i="0" lang="en-GB" sz="1800" u="none" cap="none" strike="noStrike">
                <a:solidFill>
                  <a:srgbClr val="555555"/>
                </a:solidFill>
                <a:latin typeface="Tahoma"/>
                <a:ea typeface="Tahoma"/>
                <a:cs typeface="Tahoma"/>
                <a:sym typeface="Tahoma"/>
              </a:rPr>
              <a:t>Bridging pivotal competencies from VET curricula to co-creation in furniture design</a:t>
            </a:r>
            <a:endParaRPr b="0" i="0" sz="1800" u="none" cap="none" strike="noStrike">
              <a:solidFill>
                <a:srgbClr val="555555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97" name="Google Shape;97;p1"/>
          <p:cNvGrpSpPr/>
          <p:nvPr/>
        </p:nvGrpSpPr>
        <p:grpSpPr>
          <a:xfrm>
            <a:off x="1265641" y="3009399"/>
            <a:ext cx="10416076" cy="1077218"/>
            <a:chOff x="1424667" y="775134"/>
            <a:chExt cx="3333893" cy="1202658"/>
          </a:xfrm>
        </p:grpSpPr>
        <p:sp>
          <p:nvSpPr>
            <p:cNvPr id="98" name="Google Shape;98;p1"/>
            <p:cNvSpPr txBox="1"/>
            <p:nvPr/>
          </p:nvSpPr>
          <p:spPr>
            <a:xfrm>
              <a:off x="1472558" y="1213113"/>
              <a:ext cx="2765965" cy="6528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"/>
            <p:cNvSpPr txBox="1"/>
            <p:nvPr/>
          </p:nvSpPr>
          <p:spPr>
            <a:xfrm>
              <a:off x="1424667" y="775134"/>
              <a:ext cx="3333893" cy="12026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r>
                <a:rPr b="1" i="0" lang="en-GB" sz="3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Training on Circular Economy, Additive Manufacturing, Intelligent Furniture for VET centers in wood &amp; furniture</a:t>
              </a:r>
              <a:endParaRPr b="1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" name="Google Shape;100;p1"/>
          <p:cNvGrpSpPr/>
          <p:nvPr/>
        </p:nvGrpSpPr>
        <p:grpSpPr>
          <a:xfrm>
            <a:off x="8764704" y="5598353"/>
            <a:ext cx="2458176" cy="750418"/>
            <a:chOff x="1472558" y="998559"/>
            <a:chExt cx="2765965" cy="837802"/>
          </a:xfrm>
        </p:grpSpPr>
        <p:sp>
          <p:nvSpPr>
            <p:cNvPr id="101" name="Google Shape;101;p1"/>
            <p:cNvSpPr txBox="1"/>
            <p:nvPr/>
          </p:nvSpPr>
          <p:spPr>
            <a:xfrm>
              <a:off x="1472558" y="1213113"/>
              <a:ext cx="2765965" cy="6232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libri"/>
                <a:buNone/>
              </a:pPr>
              <a:r>
                <a:rPr b="0" i="0" lang="en-GB" sz="1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You can simply impress your audience and add a unique zing.  </a:t>
              </a:r>
              <a:endParaRPr b="0" i="0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1"/>
            <p:cNvSpPr txBox="1"/>
            <p:nvPr/>
          </p:nvSpPr>
          <p:spPr>
            <a:xfrm>
              <a:off x="1472558" y="998559"/>
              <a:ext cx="2765965" cy="253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libri"/>
                <a:buNone/>
              </a:pPr>
              <a:r>
                <a:rPr b="1" i="0" lang="en-GB" sz="1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Your Text  Here</a:t>
              </a:r>
              <a:endParaRPr b="1" i="0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3" name="Google Shape;10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31036" y="-111911"/>
            <a:ext cx="3918632" cy="1113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-AIDIMME-VersionAmpliada – MATERPLAT" id="104" name="Google Shape;10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0620" y="5762627"/>
            <a:ext cx="1491949" cy="4040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NAIP: un corso per conoscere il biologico - JSC15 - Journal dal Lago di  Como, Lecco e Brianza" id="105" name="Google Shape;10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21442" y="5562201"/>
            <a:ext cx="608873" cy="456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oodwize | Formations - Formations Externes" id="106" name="Google Shape;10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45353" y="6166696"/>
            <a:ext cx="849463" cy="2195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novaWood &amp;gt; Home" id="107" name="Google Shape;107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811373" y="6074895"/>
            <a:ext cx="702187" cy="3163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IPFP Catarroja - Generalitat Valenciana" id="108" name="Google Shape;108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99456" y="5506495"/>
            <a:ext cx="458887" cy="4588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mepage • COSMOB S.p.A." id="109" name="Google Shape;109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397147" y="5433188"/>
            <a:ext cx="585491" cy="585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 txBox="1"/>
          <p:nvPr/>
        </p:nvSpPr>
        <p:spPr>
          <a:xfrm>
            <a:off x="1587144" y="2373598"/>
            <a:ext cx="871676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baseline="3000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training day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"/>
          <p:cNvSpPr txBox="1"/>
          <p:nvPr/>
        </p:nvSpPr>
        <p:spPr>
          <a:xfrm>
            <a:off x="1834794" y="2373598"/>
            <a:ext cx="8716766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Who-are-you-and-why-are-you-here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Name-Memory-Round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"/>
          <p:cNvSpPr txBox="1"/>
          <p:nvPr/>
        </p:nvSpPr>
        <p:spPr>
          <a:xfrm>
            <a:off x="1314478" y="2705725"/>
            <a:ext cx="998912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Group distribution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/>
          <p:nvPr/>
        </p:nvSpPr>
        <p:spPr>
          <a:xfrm>
            <a:off x="1834794" y="1630648"/>
            <a:ext cx="8716766" cy="2800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to communicate if we do not speak the language?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Download: Microsoft Translate App</a:t>
            </a:r>
            <a:endParaRPr/>
          </a:p>
        </p:txBody>
      </p:sp>
      <p:pic>
        <p:nvPicPr>
          <p:cNvPr descr="Microsoft Traducteur – Applications sur Google Play" id="130" name="Google Shape;13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5412" y="4700588"/>
            <a:ext cx="1781175" cy="17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/>
          <p:nvPr/>
        </p:nvSpPr>
        <p:spPr>
          <a:xfrm>
            <a:off x="1209703" y="2367171"/>
            <a:ext cx="9989128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Circular Economy?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 Circular Economy products like?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electronics&#10;&#10;Description automatically generated" id="140" name="Google Shape;1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52114" y="3193267"/>
            <a:ext cx="2947966" cy="29479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camera lens&#10;&#10;Description automatically generated with medium confidence" id="141" name="Google Shape;141;p7"/>
          <p:cNvPicPr preferRelativeResize="0"/>
          <p:nvPr/>
        </p:nvPicPr>
        <p:blipFill rotWithShape="1">
          <a:blip r:embed="rId4">
            <a:alphaModFix/>
          </a:blip>
          <a:srcRect b="4975" l="11446" r="13618" t="3864"/>
          <a:stretch/>
        </p:blipFill>
        <p:spPr>
          <a:xfrm>
            <a:off x="5046243" y="3085711"/>
            <a:ext cx="3288658" cy="31630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road, outdoor&#10;&#10;Description automatically generated" id="142" name="Google Shape;142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199" y="3104761"/>
            <a:ext cx="4217436" cy="316307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7"/>
          <p:cNvSpPr txBox="1"/>
          <p:nvPr/>
        </p:nvSpPr>
        <p:spPr>
          <a:xfrm>
            <a:off x="76199" y="6524819"/>
            <a:ext cx="1351652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Pictures from Wikipedia.org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 txBox="1"/>
          <p:nvPr/>
        </p:nvSpPr>
        <p:spPr>
          <a:xfrm>
            <a:off x="1034761" y="343330"/>
            <a:ext cx="9989128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Chose any Circular Economy product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tell your peers about it in 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‘ball bearing discussion’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77802" y="133732"/>
            <a:ext cx="9665982" cy="730235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8"/>
          <p:cNvSpPr txBox="1"/>
          <p:nvPr/>
        </p:nvSpPr>
        <p:spPr>
          <a:xfrm rot="-5400000">
            <a:off x="-2060115" y="2690336"/>
            <a:ext cx="6093994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36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Circular Economy system ‘Butterfly’ diagram 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Ellen MacArthur Foundation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 txBox="1"/>
          <p:nvPr/>
        </p:nvSpPr>
        <p:spPr>
          <a:xfrm>
            <a:off x="104774" y="0"/>
            <a:ext cx="1166812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Stops:</a:t>
            </a: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25sec: living world  🡪  5sec: linear economy  🡪  2min 15sec: business models  🡪  2min 57sec: CE networks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6" name="Google Shape;156;p9" title="Explaining the Circular Economy and How Society Can Re-think Progress | Animated Video Essay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475" y="389287"/>
            <a:ext cx="11449050" cy="6468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 txBox="1"/>
          <p:nvPr/>
        </p:nvSpPr>
        <p:spPr>
          <a:xfrm>
            <a:off x="1057303" y="1581775"/>
            <a:ext cx="9989128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the difference between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Circular Economy and recycling?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 txBox="1"/>
          <p:nvPr/>
        </p:nvSpPr>
        <p:spPr>
          <a:xfrm>
            <a:off x="1057303" y="3733175"/>
            <a:ext cx="998912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🡪 See Unit 1 (intro to CE, pp. 10)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"/>
          <p:cNvSpPr txBox="1"/>
          <p:nvPr/>
        </p:nvSpPr>
        <p:spPr>
          <a:xfrm>
            <a:off x="1314478" y="2705725"/>
            <a:ext cx="9989128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more things: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1) Why Circular Economy?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"/>
          <p:cNvSpPr txBox="1"/>
          <p:nvPr/>
        </p:nvSpPr>
        <p:spPr>
          <a:xfrm>
            <a:off x="1939247" y="5918586"/>
            <a:ext cx="976301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https://www.gapminder.org/tools</a:t>
            </a:r>
            <a:endParaRPr/>
          </a:p>
        </p:txBody>
      </p:sp>
      <p:pic>
        <p:nvPicPr>
          <p:cNvPr descr="Qr code&#10;&#10;Description automatically generated" id="173" name="Google Shape;173;p1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499" y="169973"/>
            <a:ext cx="6013143" cy="6013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hart&#10;&#10;Description automatically generated with medium confidence" id="178" name="Google Shape;17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439" y="143838"/>
            <a:ext cx="12038000" cy="6596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4"/>
          <p:cNvSpPr txBox="1"/>
          <p:nvPr/>
        </p:nvSpPr>
        <p:spPr>
          <a:xfrm>
            <a:off x="914428" y="829300"/>
            <a:ext cx="9989128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more things:</a:t>
            </a:r>
            <a:endParaRPr/>
          </a:p>
          <a:p>
            <a:pPr indent="-742950" lvl="0" marL="7429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AutoNum type="arabicParenR"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Circular Economy?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4"/>
          <p:cNvSpPr txBox="1"/>
          <p:nvPr/>
        </p:nvSpPr>
        <p:spPr>
          <a:xfrm>
            <a:off x="638175" y="2827825"/>
            <a:ext cx="10915650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Worldwide consumption is too big for linear economy</a:t>
            </a:r>
            <a:endParaRPr/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don’t have endless unrenewable resources</a:t>
            </a:r>
            <a:endParaRPr/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have enough waste for CE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"/>
          <p:cNvSpPr txBox="1"/>
          <p:nvPr/>
        </p:nvSpPr>
        <p:spPr>
          <a:xfrm>
            <a:off x="1314478" y="2705725"/>
            <a:ext cx="9989128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more things: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2) What is special about wood?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40557" y="1144310"/>
            <a:ext cx="3526844" cy="5284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67978" y="-662801"/>
            <a:ext cx="1754220" cy="2012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6"/>
          <p:cNvPicPr preferRelativeResize="0"/>
          <p:nvPr/>
        </p:nvPicPr>
        <p:blipFill rotWithShape="1">
          <a:blip r:embed="rId5">
            <a:alphaModFix/>
          </a:blip>
          <a:srcRect b="0" l="-1" r="-2052" t="0"/>
          <a:stretch/>
        </p:blipFill>
        <p:spPr>
          <a:xfrm>
            <a:off x="1183950" y="182752"/>
            <a:ext cx="4334928" cy="20796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7" name="Google Shape;197;p16"/>
          <p:cNvCxnSpPr/>
          <p:nvPr/>
        </p:nvCxnSpPr>
        <p:spPr>
          <a:xfrm>
            <a:off x="5991774" y="1770972"/>
            <a:ext cx="177200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98" name="Google Shape;198;p16"/>
          <p:cNvCxnSpPr/>
          <p:nvPr/>
        </p:nvCxnSpPr>
        <p:spPr>
          <a:xfrm flipH="1">
            <a:off x="9488529" y="763992"/>
            <a:ext cx="1019588" cy="380318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99" name="Google Shape;199;p16"/>
          <p:cNvSpPr/>
          <p:nvPr/>
        </p:nvSpPr>
        <p:spPr>
          <a:xfrm>
            <a:off x="8037171" y="989126"/>
            <a:ext cx="1560195" cy="1588770"/>
          </a:xfrm>
          <a:prstGeom prst="irregularSeal2">
            <a:avLst/>
          </a:prstGeom>
          <a:solidFill>
            <a:srgbClr val="FFC000"/>
          </a:solidFill>
          <a:ln cap="flat" cmpd="sng" w="317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36000" spcFirstLastPara="1" rIns="360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PS</a:t>
            </a:r>
            <a:endParaRPr/>
          </a:p>
        </p:txBody>
      </p:sp>
      <p:cxnSp>
        <p:nvCxnSpPr>
          <p:cNvPr id="200" name="Google Shape;200;p16"/>
          <p:cNvCxnSpPr/>
          <p:nvPr/>
        </p:nvCxnSpPr>
        <p:spPr>
          <a:xfrm>
            <a:off x="9225022" y="2416647"/>
            <a:ext cx="961883" cy="2380058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id="201" name="Google Shape;201;p16"/>
          <p:cNvPicPr preferRelativeResize="0"/>
          <p:nvPr/>
        </p:nvPicPr>
        <p:blipFill rotWithShape="1">
          <a:blip r:embed="rId6">
            <a:alphaModFix/>
          </a:blip>
          <a:srcRect b="8987" l="40385" r="32725" t="63352"/>
          <a:stretch/>
        </p:blipFill>
        <p:spPr>
          <a:xfrm rot="-5400000">
            <a:off x="6449388" y="5244876"/>
            <a:ext cx="1264470" cy="2048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4751" y="5237954"/>
            <a:ext cx="2500975" cy="1845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6"/>
          <p:cNvPicPr preferRelativeResize="0"/>
          <p:nvPr/>
        </p:nvPicPr>
        <p:blipFill rotWithShape="1">
          <a:blip r:embed="rId8">
            <a:alphaModFix/>
          </a:blip>
          <a:srcRect b="7017" l="3980" r="31193" t="40041"/>
          <a:stretch/>
        </p:blipFill>
        <p:spPr>
          <a:xfrm rot="10800000">
            <a:off x="3043066" y="5411450"/>
            <a:ext cx="2381429" cy="175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83950" y="3127933"/>
            <a:ext cx="645283" cy="1317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5" name="Google Shape;205;p16"/>
          <p:cNvCxnSpPr/>
          <p:nvPr/>
        </p:nvCxnSpPr>
        <p:spPr>
          <a:xfrm rot="10800000">
            <a:off x="5597857" y="6376498"/>
            <a:ext cx="346388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6" name="Google Shape;206;p16"/>
          <p:cNvCxnSpPr/>
          <p:nvPr/>
        </p:nvCxnSpPr>
        <p:spPr>
          <a:xfrm flipH="1">
            <a:off x="8331052" y="5579979"/>
            <a:ext cx="1384714" cy="554746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id="207" name="Google Shape;207;p16"/>
          <p:cNvPicPr preferRelativeResize="0"/>
          <p:nvPr/>
        </p:nvPicPr>
        <p:blipFill rotWithShape="1">
          <a:blip r:embed="rId10">
            <a:alphaModFix/>
          </a:blip>
          <a:srcRect b="31658" l="31926" r="26047" t="30032"/>
          <a:stretch/>
        </p:blipFill>
        <p:spPr>
          <a:xfrm>
            <a:off x="2107798" y="3107499"/>
            <a:ext cx="1515406" cy="1337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975169" y="3127933"/>
            <a:ext cx="1424762" cy="131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6"/>
          <p:cNvSpPr txBox="1"/>
          <p:nvPr/>
        </p:nvSpPr>
        <p:spPr>
          <a:xfrm>
            <a:off x="190502" y="3558683"/>
            <a:ext cx="65274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1" baseline="-25000"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cxnSp>
        <p:nvCxnSpPr>
          <p:cNvPr id="210" name="Google Shape;210;p16"/>
          <p:cNvCxnSpPr/>
          <p:nvPr/>
        </p:nvCxnSpPr>
        <p:spPr>
          <a:xfrm flipH="1" rot="10800000">
            <a:off x="794751" y="3906490"/>
            <a:ext cx="322049" cy="13648"/>
          </a:xfrm>
          <a:prstGeom prst="straightConnector1">
            <a:avLst/>
          </a:prstGeom>
          <a:noFill/>
          <a:ln cap="flat" cmpd="sng" w="76200">
            <a:solidFill>
              <a:srgbClr val="0070C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11" name="Google Shape;211;p16"/>
          <p:cNvSpPr txBox="1"/>
          <p:nvPr/>
        </p:nvSpPr>
        <p:spPr>
          <a:xfrm>
            <a:off x="1183950" y="5431006"/>
            <a:ext cx="4235718" cy="1446550"/>
          </a:xfrm>
          <a:prstGeom prst="rect">
            <a:avLst/>
          </a:prstGeom>
          <a:solidFill>
            <a:schemeClr val="lt1">
              <a:alpha val="30980"/>
            </a:schemeClr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Products</a:t>
            </a:r>
            <a:endParaRPr sz="8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2" name="Google Shape;212;p16"/>
          <p:cNvCxnSpPr/>
          <p:nvPr/>
        </p:nvCxnSpPr>
        <p:spPr>
          <a:xfrm rot="10800000">
            <a:off x="3089700" y="4812531"/>
            <a:ext cx="76" cy="419949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13" name="Google Shape;213;p16"/>
          <p:cNvCxnSpPr/>
          <p:nvPr/>
        </p:nvCxnSpPr>
        <p:spPr>
          <a:xfrm rot="10800000">
            <a:off x="4696702" y="4812531"/>
            <a:ext cx="76" cy="419949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14" name="Google Shape;214;p16"/>
          <p:cNvCxnSpPr/>
          <p:nvPr/>
        </p:nvCxnSpPr>
        <p:spPr>
          <a:xfrm rot="10800000">
            <a:off x="3881889" y="4812532"/>
            <a:ext cx="76" cy="419949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15" name="Google Shape;215;p16"/>
          <p:cNvCxnSpPr/>
          <p:nvPr/>
        </p:nvCxnSpPr>
        <p:spPr>
          <a:xfrm rot="10800000">
            <a:off x="1471689" y="4796705"/>
            <a:ext cx="76" cy="419949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16" name="Google Shape;216;p16"/>
          <p:cNvCxnSpPr/>
          <p:nvPr/>
        </p:nvCxnSpPr>
        <p:spPr>
          <a:xfrm rot="10800000">
            <a:off x="2286503" y="4796707"/>
            <a:ext cx="76" cy="419949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17" name="Google Shape;217;p16"/>
          <p:cNvCxnSpPr/>
          <p:nvPr/>
        </p:nvCxnSpPr>
        <p:spPr>
          <a:xfrm rot="10800000">
            <a:off x="5351134" y="4796706"/>
            <a:ext cx="76" cy="419949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18" name="Google Shape;218;p16"/>
          <p:cNvCxnSpPr/>
          <p:nvPr/>
        </p:nvCxnSpPr>
        <p:spPr>
          <a:xfrm rot="10800000">
            <a:off x="3091404" y="2399143"/>
            <a:ext cx="76" cy="419949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19" name="Google Shape;219;p16"/>
          <p:cNvCxnSpPr/>
          <p:nvPr/>
        </p:nvCxnSpPr>
        <p:spPr>
          <a:xfrm rot="10800000">
            <a:off x="4698407" y="2399143"/>
            <a:ext cx="76" cy="419949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0" name="Google Shape;220;p16"/>
          <p:cNvCxnSpPr/>
          <p:nvPr/>
        </p:nvCxnSpPr>
        <p:spPr>
          <a:xfrm rot="10800000">
            <a:off x="3883593" y="2399144"/>
            <a:ext cx="76" cy="419949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1" name="Google Shape;221;p16"/>
          <p:cNvCxnSpPr/>
          <p:nvPr/>
        </p:nvCxnSpPr>
        <p:spPr>
          <a:xfrm rot="10800000">
            <a:off x="1473394" y="2383317"/>
            <a:ext cx="76" cy="419949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2" name="Google Shape;222;p16"/>
          <p:cNvCxnSpPr/>
          <p:nvPr/>
        </p:nvCxnSpPr>
        <p:spPr>
          <a:xfrm rot="10800000">
            <a:off x="2288208" y="2383319"/>
            <a:ext cx="76" cy="419949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3" name="Google Shape;223;p16"/>
          <p:cNvCxnSpPr/>
          <p:nvPr/>
        </p:nvCxnSpPr>
        <p:spPr>
          <a:xfrm rot="10800000">
            <a:off x="5352839" y="2383318"/>
            <a:ext cx="76" cy="419949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24" name="Google Shape;224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5A5A5">
              <a:alpha val="5294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6"/>
          <p:cNvSpPr/>
          <p:nvPr/>
        </p:nvSpPr>
        <p:spPr>
          <a:xfrm>
            <a:off x="4748518" y="2036518"/>
            <a:ext cx="3616503" cy="3482939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6"/>
          <p:cNvSpPr/>
          <p:nvPr/>
        </p:nvSpPr>
        <p:spPr>
          <a:xfrm>
            <a:off x="4017818" y="1309891"/>
            <a:ext cx="5040000" cy="5040000"/>
          </a:xfrm>
          <a:prstGeom prst="donut">
            <a:avLst>
              <a:gd fmla="val 17825" name="adj"/>
            </a:avLst>
          </a:prstGeom>
          <a:solidFill>
            <a:srgbClr val="00B050"/>
          </a:solidFill>
          <a:ln cap="flat" cmpd="sng" w="38100">
            <a:solidFill>
              <a:srgbClr val="1C165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CARBON CYCLE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6"/>
          <p:cNvSpPr/>
          <p:nvPr/>
        </p:nvSpPr>
        <p:spPr>
          <a:xfrm rot="411564">
            <a:off x="6436858" y="1359538"/>
            <a:ext cx="884903" cy="892918"/>
          </a:xfrm>
          <a:prstGeom prst="chevron">
            <a:avLst>
              <a:gd fmla="val 71215" name="adj"/>
            </a:avLst>
          </a:prstGeom>
          <a:solidFill>
            <a:schemeClr val="dk1"/>
          </a:solidFill>
          <a:ln cap="flat" cmpd="sng" w="12700">
            <a:solidFill>
              <a:srgbClr val="1C165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6"/>
          <p:cNvSpPr/>
          <p:nvPr/>
        </p:nvSpPr>
        <p:spPr>
          <a:xfrm rot="7482881">
            <a:off x="7694850" y="4687287"/>
            <a:ext cx="884903" cy="892918"/>
          </a:xfrm>
          <a:prstGeom prst="chevron">
            <a:avLst>
              <a:gd fmla="val 71215" name="adj"/>
            </a:avLst>
          </a:prstGeom>
          <a:solidFill>
            <a:schemeClr val="dk1"/>
          </a:solidFill>
          <a:ln cap="flat" cmpd="sng" w="12700">
            <a:solidFill>
              <a:srgbClr val="1C165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6"/>
          <p:cNvSpPr/>
          <p:nvPr/>
        </p:nvSpPr>
        <p:spPr>
          <a:xfrm rot="-7434711">
            <a:off x="4306067" y="4415720"/>
            <a:ext cx="884903" cy="892918"/>
          </a:xfrm>
          <a:prstGeom prst="chevron">
            <a:avLst>
              <a:gd fmla="val 71215" name="adj"/>
            </a:avLst>
          </a:prstGeom>
          <a:solidFill>
            <a:schemeClr val="dk1"/>
          </a:solidFill>
          <a:ln cap="flat" cmpd="sng" w="12700">
            <a:solidFill>
              <a:srgbClr val="1C165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7"/>
          <p:cNvSpPr txBox="1"/>
          <p:nvPr/>
        </p:nvSpPr>
        <p:spPr>
          <a:xfrm>
            <a:off x="914428" y="143500"/>
            <a:ext cx="9989128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more things: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2) What is special about wood?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7"/>
          <p:cNvSpPr txBox="1"/>
          <p:nvPr/>
        </p:nvSpPr>
        <p:spPr>
          <a:xfrm>
            <a:off x="638175" y="1930748"/>
            <a:ext cx="10915650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Wood can be recycled both in: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urier New"/>
              <a:buChar char="o"/>
            </a:pPr>
            <a:r>
              <a:rPr b="0" i="0" lang="en-GB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‘Living Cycle’ (Carbon Cycle) and 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urier New"/>
              <a:buChar char="o"/>
            </a:pPr>
            <a:r>
              <a:rPr b="0" i="0" lang="en-GB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‘Human Cycle’ (Material Cycle)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6" name="Google Shape;236;p17"/>
          <p:cNvPicPr preferRelativeResize="0"/>
          <p:nvPr/>
        </p:nvPicPr>
        <p:blipFill rotWithShape="1">
          <a:blip r:embed="rId3">
            <a:alphaModFix/>
          </a:blip>
          <a:srcRect b="25524" l="19103" r="485" t="18386"/>
          <a:stretch/>
        </p:blipFill>
        <p:spPr>
          <a:xfrm>
            <a:off x="3419474" y="3731836"/>
            <a:ext cx="5553075" cy="2926253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7"/>
          <p:cNvSpPr/>
          <p:nvPr/>
        </p:nvSpPr>
        <p:spPr>
          <a:xfrm>
            <a:off x="2867025" y="5105457"/>
            <a:ext cx="742949" cy="6762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7"/>
          <p:cNvSpPr/>
          <p:nvPr/>
        </p:nvSpPr>
        <p:spPr>
          <a:xfrm>
            <a:off x="2390775" y="3690938"/>
            <a:ext cx="1219199" cy="1348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8"/>
          <p:cNvSpPr txBox="1"/>
          <p:nvPr/>
        </p:nvSpPr>
        <p:spPr>
          <a:xfrm>
            <a:off x="376237" y="440045"/>
            <a:ext cx="11439525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Presentation of product and answers in plenum 🡪 see program 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8"/>
          <p:cNvSpPr txBox="1"/>
          <p:nvPr/>
        </p:nvSpPr>
        <p:spPr>
          <a:xfrm>
            <a:off x="685799" y="1886595"/>
            <a:ext cx="10868025" cy="4592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GB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Group task: chose circular wood product (table, door, wall, etc.) and identify differences in design, materials, joints, weight, modularity, etc….</a:t>
            </a:r>
            <a:endParaRPr/>
          </a:p>
          <a:p>
            <a:pPr indent="-457200" lvl="0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GB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Then answer the questions: What? How? Why? Consequences for production? Consequences for clients? Conclusions?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11.40am: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lang="en-GB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Presentation of product and </a:t>
            </a:r>
            <a:r>
              <a:rPr b="1" lang="en-GB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</a:t>
            </a:r>
            <a:r>
              <a:rPr b="1" lang="en-GB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plenum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9"/>
          <p:cNvSpPr txBox="1"/>
          <p:nvPr/>
        </p:nvSpPr>
        <p:spPr>
          <a:xfrm>
            <a:off x="333375" y="2705725"/>
            <a:ext cx="11439525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tasks for company visit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 main insights and prepare questions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0"/>
          <p:cNvSpPr/>
          <p:nvPr/>
        </p:nvSpPr>
        <p:spPr>
          <a:xfrm>
            <a:off x="-26074" y="2407218"/>
            <a:ext cx="12203153" cy="240651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0"/>
          <p:cNvSpPr/>
          <p:nvPr/>
        </p:nvSpPr>
        <p:spPr>
          <a:xfrm>
            <a:off x="0" y="949423"/>
            <a:ext cx="12203153" cy="92333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rasmus+: Visual identity and logos | EACEA" id="257" name="Google Shape;25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044" y="57617"/>
            <a:ext cx="2723335" cy="559092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0"/>
          <p:cNvSpPr txBox="1"/>
          <p:nvPr/>
        </p:nvSpPr>
        <p:spPr>
          <a:xfrm>
            <a:off x="4170925" y="5223264"/>
            <a:ext cx="9904671" cy="1692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alibri"/>
              <a:buNone/>
            </a:pPr>
            <a:r>
              <a:rPr b="1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Erasmus+ project </a:t>
            </a:r>
            <a:br>
              <a:rPr b="1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2020-1-ES01-KA202-082778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alibri"/>
              <a:buNone/>
            </a:pPr>
            <a:r>
              <a:rPr b="0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10/2020 - 09/2022 (2 years)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t/>
            </a:r>
            <a:endParaRPr b="0" i="0" sz="15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alibri"/>
              <a:buNone/>
            </a:pPr>
            <a:r>
              <a:rPr b="0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Coordinator: AIDIMME Metal-processing, Furniture, Wood and Packaging Technology Institute, Spain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alibri"/>
              <a:buNone/>
            </a:pPr>
            <a:r>
              <a:rPr b="0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Consortium: 6 partners in 3 countries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0"/>
          <p:cNvSpPr/>
          <p:nvPr/>
        </p:nvSpPr>
        <p:spPr>
          <a:xfrm>
            <a:off x="0" y="1133465"/>
            <a:ext cx="116961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800"/>
              <a:buFont typeface="Tahoma"/>
              <a:buNone/>
            </a:pPr>
            <a:r>
              <a:rPr b="1" i="0" lang="en-GB" sz="1800" u="none" cap="none" strike="noStrike">
                <a:solidFill>
                  <a:srgbClr val="555555"/>
                </a:solidFill>
                <a:latin typeface="Tahoma"/>
                <a:ea typeface="Tahoma"/>
                <a:cs typeface="Tahoma"/>
                <a:sym typeface="Tahoma"/>
              </a:rPr>
              <a:t>Bridging pivotal competencies from VET curricula to co-creation in furniture design</a:t>
            </a:r>
            <a:endParaRPr b="0" i="0" sz="1800" u="none" cap="none" strike="noStrike">
              <a:solidFill>
                <a:srgbClr val="555555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260" name="Google Shape;260;p20"/>
          <p:cNvGrpSpPr/>
          <p:nvPr/>
        </p:nvGrpSpPr>
        <p:grpSpPr>
          <a:xfrm>
            <a:off x="352424" y="3009399"/>
            <a:ext cx="11329294" cy="1077218"/>
            <a:chOff x="1132372" y="775134"/>
            <a:chExt cx="3626188" cy="1202658"/>
          </a:xfrm>
        </p:grpSpPr>
        <p:sp>
          <p:nvSpPr>
            <p:cNvPr id="261" name="Google Shape;261;p20"/>
            <p:cNvSpPr txBox="1"/>
            <p:nvPr/>
          </p:nvSpPr>
          <p:spPr>
            <a:xfrm>
              <a:off x="1472558" y="1213113"/>
              <a:ext cx="2765965" cy="6528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20"/>
            <p:cNvSpPr txBox="1"/>
            <p:nvPr/>
          </p:nvSpPr>
          <p:spPr>
            <a:xfrm>
              <a:off x="1132372" y="775134"/>
              <a:ext cx="3626188" cy="12026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r>
                <a:rPr b="1" i="0" lang="en-GB" sz="3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Thanks a lot for your engagement 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r>
                <a:rPr b="1" i="0" lang="en-GB" sz="3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in this morning session!</a:t>
              </a:r>
              <a:endParaRPr/>
            </a:p>
          </p:txBody>
        </p:sp>
      </p:grpSp>
      <p:grpSp>
        <p:nvGrpSpPr>
          <p:cNvPr id="263" name="Google Shape;263;p20"/>
          <p:cNvGrpSpPr/>
          <p:nvPr/>
        </p:nvGrpSpPr>
        <p:grpSpPr>
          <a:xfrm>
            <a:off x="8764704" y="5598353"/>
            <a:ext cx="2458176" cy="750418"/>
            <a:chOff x="1472558" y="998559"/>
            <a:chExt cx="2765965" cy="837802"/>
          </a:xfrm>
        </p:grpSpPr>
        <p:sp>
          <p:nvSpPr>
            <p:cNvPr id="264" name="Google Shape;264;p20"/>
            <p:cNvSpPr txBox="1"/>
            <p:nvPr/>
          </p:nvSpPr>
          <p:spPr>
            <a:xfrm>
              <a:off x="1472558" y="1213113"/>
              <a:ext cx="2765965" cy="6232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libri"/>
                <a:buNone/>
              </a:pPr>
              <a:r>
                <a:rPr b="0" i="0" lang="en-GB" sz="1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You can simply impress your audience and add a unique zing.  </a:t>
              </a:r>
              <a:endParaRPr b="0" i="0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20"/>
            <p:cNvSpPr txBox="1"/>
            <p:nvPr/>
          </p:nvSpPr>
          <p:spPr>
            <a:xfrm>
              <a:off x="1472558" y="998559"/>
              <a:ext cx="2765965" cy="253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libri"/>
                <a:buNone/>
              </a:pPr>
              <a:r>
                <a:rPr b="1" i="0" lang="en-GB" sz="1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Your Text  Here</a:t>
              </a:r>
              <a:endParaRPr b="1" i="0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66" name="Google Shape;26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31036" y="-111911"/>
            <a:ext cx="3918632" cy="1113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-AIDIMME-VersionAmpliada – MATERPLAT" id="267" name="Google Shape;26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0620" y="5762627"/>
            <a:ext cx="1491949" cy="4040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NAIP: un corso per conoscere il biologico - JSC15 - Journal dal Lago di  Como, Lecco e Brianza" id="268" name="Google Shape;268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21442" y="5562201"/>
            <a:ext cx="608873" cy="456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oodwize | Formations - Formations Externes" id="269" name="Google Shape;269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45353" y="6166696"/>
            <a:ext cx="849463" cy="2195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novaWood &amp;gt; Home" id="270" name="Google Shape;270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811373" y="6074895"/>
            <a:ext cx="702187" cy="3163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IPFP Catarroja - Generalitat Valenciana" id="271" name="Google Shape;271;p2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99456" y="5506495"/>
            <a:ext cx="458887" cy="4588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mepage • COSMOB S.p.A." id="272" name="Google Shape;272;p2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397147" y="5433188"/>
            <a:ext cx="585491" cy="585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1"/>
          <p:cNvSpPr txBox="1"/>
          <p:nvPr/>
        </p:nvSpPr>
        <p:spPr>
          <a:xfrm>
            <a:off x="1587144" y="2373598"/>
            <a:ext cx="871676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aseline="30000"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nd</a:t>
            </a: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training day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"/>
          <p:cNvSpPr txBox="1"/>
          <p:nvPr/>
        </p:nvSpPr>
        <p:spPr>
          <a:xfrm>
            <a:off x="381000" y="1517214"/>
            <a:ext cx="1135380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2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students are capable of: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i="0" lang="en-GB" sz="32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applying a set of Circular Economy criteria to a given (wood) product in order to understand the difference between linear and circular products.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i="0" lang="en-GB" sz="32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exploring Circular Economy criteria for (wood) products in an intercultural context in collaboration with students from different countries and language contexts (group work).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i="0" lang="en-GB" sz="32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summarising the results and conclusions of their group work orally to an audience (all other training participants)</a:t>
            </a:r>
            <a:endParaRPr/>
          </a:p>
        </p:txBody>
      </p:sp>
      <p:sp>
        <p:nvSpPr>
          <p:cNvPr id="283" name="Google Shape;283;p22"/>
          <p:cNvSpPr txBox="1"/>
          <p:nvPr/>
        </p:nvSpPr>
        <p:spPr>
          <a:xfrm>
            <a:off x="1568094" y="373348"/>
            <a:ext cx="871676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Learning objectives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3"/>
          <p:cNvSpPr txBox="1"/>
          <p:nvPr/>
        </p:nvSpPr>
        <p:spPr>
          <a:xfrm>
            <a:off x="1634769" y="554323"/>
            <a:ext cx="871676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Insights from the company visits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3"/>
          <p:cNvSpPr txBox="1"/>
          <p:nvPr/>
        </p:nvSpPr>
        <p:spPr>
          <a:xfrm>
            <a:off x="419100" y="1517214"/>
            <a:ext cx="1135380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2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10min reflection in groups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i="0" lang="en-GB" sz="32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did you understand thanks to the company visits?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en-GB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Are they very circular?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en-GB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was not so great? What would you improve?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en-GB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Next time you want to buy insulation material or furniture, would you buy their products? If Yes or No – tell us why!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⮚"/>
            </a:pPr>
            <a:r>
              <a:rPr lang="en-GB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Presentation of each group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4"/>
          <p:cNvPicPr preferRelativeResize="0"/>
          <p:nvPr/>
        </p:nvPicPr>
        <p:blipFill rotWithShape="1">
          <a:blip r:embed="rId3">
            <a:alphaModFix/>
          </a:blip>
          <a:srcRect b="0" l="0" r="0" t="12927"/>
          <a:stretch/>
        </p:blipFill>
        <p:spPr>
          <a:xfrm>
            <a:off x="126360" y="515302"/>
            <a:ext cx="11939280" cy="5827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5"/>
          <p:cNvSpPr txBox="1"/>
          <p:nvPr/>
        </p:nvSpPr>
        <p:spPr>
          <a:xfrm>
            <a:off x="419100" y="554323"/>
            <a:ext cx="112776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9R principles for structuring CE approaches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5"/>
          <p:cNvSpPr txBox="1"/>
          <p:nvPr/>
        </p:nvSpPr>
        <p:spPr>
          <a:xfrm>
            <a:off x="571500" y="6422589"/>
            <a:ext cx="113538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*mentioned, but not considered as true circular principle</a:t>
            </a:r>
            <a:endParaRPr b="0" i="0" sz="20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4851" y="1797485"/>
            <a:ext cx="8834227" cy="462510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5"/>
          <p:cNvSpPr txBox="1"/>
          <p:nvPr/>
        </p:nvSpPr>
        <p:spPr>
          <a:xfrm>
            <a:off x="666750" y="1317189"/>
            <a:ext cx="113538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European Commission’s Categorisation System for the Circular Economy (CSCE)</a:t>
            </a:r>
            <a:endParaRPr b="0" i="0" sz="20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6"/>
          <p:cNvSpPr/>
          <p:nvPr/>
        </p:nvSpPr>
        <p:spPr>
          <a:xfrm>
            <a:off x="-26074" y="2407218"/>
            <a:ext cx="12203153" cy="240651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6"/>
          <p:cNvSpPr/>
          <p:nvPr/>
        </p:nvSpPr>
        <p:spPr>
          <a:xfrm>
            <a:off x="0" y="949423"/>
            <a:ext cx="12203153" cy="92333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rasmus+: Visual identity and logos | EACEA" id="310" name="Google Shape;31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044" y="57617"/>
            <a:ext cx="2723335" cy="559092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6"/>
          <p:cNvSpPr txBox="1"/>
          <p:nvPr/>
        </p:nvSpPr>
        <p:spPr>
          <a:xfrm>
            <a:off x="4170925" y="5223264"/>
            <a:ext cx="9904671" cy="1692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alibri"/>
              <a:buNone/>
            </a:pPr>
            <a:r>
              <a:rPr b="1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Erasmus+ project </a:t>
            </a:r>
            <a:br>
              <a:rPr b="1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2020-1-ES01-KA202-082778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alibri"/>
              <a:buNone/>
            </a:pPr>
            <a:r>
              <a:rPr b="0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10/2020 - 09/2022 (2 years)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t/>
            </a:r>
            <a:endParaRPr b="0" i="0" sz="15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alibri"/>
              <a:buNone/>
            </a:pPr>
            <a:r>
              <a:rPr b="0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Coordinator: AIDIMME Metal-processing, Furniture, Wood and Packaging Technology Institute, Spain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alibri"/>
              <a:buNone/>
            </a:pPr>
            <a:r>
              <a:rPr b="0" i="0" lang="en-GB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Consortium: 6 partners in 3 countries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6"/>
          <p:cNvSpPr/>
          <p:nvPr/>
        </p:nvSpPr>
        <p:spPr>
          <a:xfrm>
            <a:off x="0" y="1133465"/>
            <a:ext cx="116961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800"/>
              <a:buFont typeface="Tahoma"/>
              <a:buNone/>
            </a:pPr>
            <a:r>
              <a:rPr b="1" i="0" lang="en-GB" sz="1800" u="none" cap="none" strike="noStrike">
                <a:solidFill>
                  <a:srgbClr val="555555"/>
                </a:solidFill>
                <a:latin typeface="Tahoma"/>
                <a:ea typeface="Tahoma"/>
                <a:cs typeface="Tahoma"/>
                <a:sym typeface="Tahoma"/>
              </a:rPr>
              <a:t>Bridging pivotal competencies from VET curricula to co-creation in furniture design</a:t>
            </a:r>
            <a:endParaRPr b="0" i="0" sz="1800" u="none" cap="none" strike="noStrike">
              <a:solidFill>
                <a:srgbClr val="555555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313" name="Google Shape;313;p26"/>
          <p:cNvGrpSpPr/>
          <p:nvPr/>
        </p:nvGrpSpPr>
        <p:grpSpPr>
          <a:xfrm>
            <a:off x="352424" y="3009399"/>
            <a:ext cx="11329294" cy="1077218"/>
            <a:chOff x="1132372" y="775134"/>
            <a:chExt cx="3626188" cy="1202658"/>
          </a:xfrm>
        </p:grpSpPr>
        <p:sp>
          <p:nvSpPr>
            <p:cNvPr id="314" name="Google Shape;314;p26"/>
            <p:cNvSpPr txBox="1"/>
            <p:nvPr/>
          </p:nvSpPr>
          <p:spPr>
            <a:xfrm>
              <a:off x="1472558" y="1213113"/>
              <a:ext cx="2765965" cy="6528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26"/>
            <p:cNvSpPr txBox="1"/>
            <p:nvPr/>
          </p:nvSpPr>
          <p:spPr>
            <a:xfrm>
              <a:off x="1132372" y="775134"/>
              <a:ext cx="3626188" cy="12026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r>
                <a:rPr b="1" i="0" lang="en-GB" sz="3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Thanks a lot for your engagement 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r>
                <a:rPr b="1" i="0" lang="en-GB" sz="3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in this session!</a:t>
              </a:r>
              <a:endParaRPr/>
            </a:p>
          </p:txBody>
        </p:sp>
      </p:grpSp>
      <p:grpSp>
        <p:nvGrpSpPr>
          <p:cNvPr id="316" name="Google Shape;316;p26"/>
          <p:cNvGrpSpPr/>
          <p:nvPr/>
        </p:nvGrpSpPr>
        <p:grpSpPr>
          <a:xfrm>
            <a:off x="8764704" y="5598353"/>
            <a:ext cx="2458176" cy="750418"/>
            <a:chOff x="1472558" y="998559"/>
            <a:chExt cx="2765965" cy="837802"/>
          </a:xfrm>
        </p:grpSpPr>
        <p:sp>
          <p:nvSpPr>
            <p:cNvPr id="317" name="Google Shape;317;p26"/>
            <p:cNvSpPr txBox="1"/>
            <p:nvPr/>
          </p:nvSpPr>
          <p:spPr>
            <a:xfrm>
              <a:off x="1472558" y="1213113"/>
              <a:ext cx="2765965" cy="6232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libri"/>
                <a:buNone/>
              </a:pPr>
              <a:r>
                <a:rPr b="0" i="0" lang="en-GB" sz="1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You can simply impress your audience and add a unique zing.  </a:t>
              </a:r>
              <a:endParaRPr b="0" i="0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26"/>
            <p:cNvSpPr txBox="1"/>
            <p:nvPr/>
          </p:nvSpPr>
          <p:spPr>
            <a:xfrm>
              <a:off x="1472558" y="998559"/>
              <a:ext cx="2765965" cy="253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libri"/>
                <a:buNone/>
              </a:pPr>
              <a:r>
                <a:rPr b="1" i="0" lang="en-GB" sz="1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Your Text  Here</a:t>
              </a:r>
              <a:endParaRPr b="1" i="0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19" name="Google Shape;31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31036" y="-111911"/>
            <a:ext cx="3918632" cy="1113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-AIDIMME-VersionAmpliada – MATERPLAT" id="320" name="Google Shape;320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0620" y="5762627"/>
            <a:ext cx="1491949" cy="4040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NAIP: un corso per conoscere il biologico - JSC15 - Journal dal Lago di  Como, Lecco e Brianza" id="321" name="Google Shape;321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21442" y="5562201"/>
            <a:ext cx="608873" cy="456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oodwize | Formations - Formations Externes" id="322" name="Google Shape;322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45353" y="6166696"/>
            <a:ext cx="849463" cy="2195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novaWood &amp;gt; Home" id="323" name="Google Shape;323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811373" y="6074895"/>
            <a:ext cx="702187" cy="3163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IPFP Catarroja - Generalitat Valenciana" id="324" name="Google Shape;324;p2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99456" y="5506495"/>
            <a:ext cx="458887" cy="4588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mepage • COSMOB S.p.A." id="325" name="Google Shape;325;p2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397147" y="5433188"/>
            <a:ext cx="585491" cy="585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2021-10-14T08:37:22Z</dcterms:created>
  <dc:creator>Oliver Jancke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0x0101001EABAA74FAB5A14FAA563E265C04E612</vt:lpwstr>
  </property>
</Properties>
</file>