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445" r:id="rId2"/>
    <p:sldId id="469" r:id="rId3"/>
    <p:sldId id="446" r:id="rId4"/>
    <p:sldId id="447" r:id="rId5"/>
    <p:sldId id="470" r:id="rId6"/>
    <p:sldId id="449" r:id="rId7"/>
    <p:sldId id="450" r:id="rId8"/>
    <p:sldId id="451" r:id="rId9"/>
    <p:sldId id="452" r:id="rId10"/>
    <p:sldId id="453" r:id="rId11"/>
    <p:sldId id="454" r:id="rId12"/>
    <p:sldId id="455" r:id="rId13"/>
    <p:sldId id="456" r:id="rId14"/>
    <p:sldId id="457" r:id="rId15"/>
    <p:sldId id="458" r:id="rId16"/>
    <p:sldId id="459" r:id="rId17"/>
    <p:sldId id="460" r:id="rId18"/>
    <p:sldId id="461" r:id="rId19"/>
    <p:sldId id="462" r:id="rId20"/>
    <p:sldId id="463" r:id="rId21"/>
    <p:sldId id="464" r:id="rId22"/>
    <p:sldId id="465" r:id="rId23"/>
    <p:sldId id="467" r:id="rId24"/>
    <p:sldId id="466" r:id="rId25"/>
    <p:sldId id="468" r:id="rId26"/>
    <p:sldId id="471" r:id="rId27"/>
  </p:sldIdLst>
  <p:sldSz cx="9144000" cy="6858000" type="screen4x3"/>
  <p:notesSz cx="6797675" cy="9926638"/>
  <p:defaultTextStyle>
    <a:defPPr>
      <a:defRPr lang="es-ES"/>
    </a:defPPr>
    <a:lvl1pPr algn="ctr" rtl="0" fontAlgn="base">
      <a:spcBef>
        <a:spcPct val="0"/>
      </a:spcBef>
      <a:spcAft>
        <a:spcPct val="0"/>
      </a:spcAft>
      <a:defRPr b="1" kern="1200">
        <a:solidFill>
          <a:schemeClr val="tx1"/>
        </a:solidFill>
        <a:latin typeface="Arial" charset="0"/>
        <a:ea typeface="+mn-ea"/>
        <a:cs typeface="+mn-cs"/>
      </a:defRPr>
    </a:lvl1pPr>
    <a:lvl2pPr marL="457200" algn="ctr" rtl="0" fontAlgn="base">
      <a:spcBef>
        <a:spcPct val="0"/>
      </a:spcBef>
      <a:spcAft>
        <a:spcPct val="0"/>
      </a:spcAft>
      <a:defRPr b="1" kern="1200">
        <a:solidFill>
          <a:schemeClr val="tx1"/>
        </a:solidFill>
        <a:latin typeface="Arial" charset="0"/>
        <a:ea typeface="+mn-ea"/>
        <a:cs typeface="+mn-cs"/>
      </a:defRPr>
    </a:lvl2pPr>
    <a:lvl3pPr marL="914400" algn="ctr" rtl="0" fontAlgn="base">
      <a:spcBef>
        <a:spcPct val="0"/>
      </a:spcBef>
      <a:spcAft>
        <a:spcPct val="0"/>
      </a:spcAft>
      <a:defRPr b="1" kern="1200">
        <a:solidFill>
          <a:schemeClr val="tx1"/>
        </a:solidFill>
        <a:latin typeface="Arial" charset="0"/>
        <a:ea typeface="+mn-ea"/>
        <a:cs typeface="+mn-cs"/>
      </a:defRPr>
    </a:lvl3pPr>
    <a:lvl4pPr marL="1371600" algn="ctr" rtl="0" fontAlgn="base">
      <a:spcBef>
        <a:spcPct val="0"/>
      </a:spcBef>
      <a:spcAft>
        <a:spcPct val="0"/>
      </a:spcAft>
      <a:defRPr b="1" kern="1200">
        <a:solidFill>
          <a:schemeClr val="tx1"/>
        </a:solidFill>
        <a:latin typeface="Arial" charset="0"/>
        <a:ea typeface="+mn-ea"/>
        <a:cs typeface="+mn-cs"/>
      </a:defRPr>
    </a:lvl4pPr>
    <a:lvl5pPr marL="1828800" algn="ctr"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3333"/>
    <a:srgbClr val="D4920E"/>
    <a:srgbClr val="424A52"/>
    <a:srgbClr val="C78A0D"/>
    <a:srgbClr val="961C08"/>
    <a:srgbClr val="000066"/>
    <a:srgbClr val="000099"/>
    <a:srgbClr val="003399"/>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5460" autoAdjust="0"/>
  </p:normalViewPr>
  <p:slideViewPr>
    <p:cSldViewPr snapToGrid="0" snapToObjects="1">
      <p:cViewPr>
        <p:scale>
          <a:sx n="76" d="100"/>
          <a:sy n="76" d="100"/>
        </p:scale>
        <p:origin x="-121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476"/>
    </p:cViewPr>
  </p:sorterViewPr>
  <p:notesViewPr>
    <p:cSldViewPr snapToGrid="0" snapToObjects="1">
      <p:cViewPr varScale="1">
        <p:scale>
          <a:sx n="73" d="100"/>
          <a:sy n="73" d="100"/>
        </p:scale>
        <p:origin x="-2196" y="-10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34" tIns="45967" rIns="91934" bIns="45967" numCol="1" anchor="t" anchorCtr="0" compatLnSpc="1">
            <a:prstTxWarp prst="textNoShape">
              <a:avLst/>
            </a:prstTxWarp>
          </a:bodyPr>
          <a:lstStyle>
            <a:lvl1pPr algn="l" defTabSz="919163">
              <a:defRPr sz="1200" b="0"/>
            </a:lvl1pPr>
          </a:lstStyle>
          <a:p>
            <a:pPr>
              <a:defRPr/>
            </a:pPr>
            <a:endParaRPr lang="es-ES" altLang="es-ES"/>
          </a:p>
        </p:txBody>
      </p:sp>
      <p:sp>
        <p:nvSpPr>
          <p:cNvPr id="45059" name="Rectangle 3"/>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34" tIns="45967" rIns="91934" bIns="45967" numCol="1" anchor="t" anchorCtr="0" compatLnSpc="1">
            <a:prstTxWarp prst="textNoShape">
              <a:avLst/>
            </a:prstTxWarp>
          </a:bodyPr>
          <a:lstStyle>
            <a:lvl1pPr algn="r" defTabSz="919163">
              <a:defRPr sz="1200" b="0"/>
            </a:lvl1pPr>
          </a:lstStyle>
          <a:p>
            <a:pPr>
              <a:defRPr/>
            </a:pPr>
            <a:endParaRPr lang="es-ES" altLang="es-ES"/>
          </a:p>
        </p:txBody>
      </p:sp>
      <p:sp>
        <p:nvSpPr>
          <p:cNvPr id="45060" name="Rectangle 4"/>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34" tIns="45967" rIns="91934" bIns="45967" numCol="1" anchor="b" anchorCtr="0" compatLnSpc="1">
            <a:prstTxWarp prst="textNoShape">
              <a:avLst/>
            </a:prstTxWarp>
          </a:bodyPr>
          <a:lstStyle>
            <a:lvl1pPr algn="l" defTabSz="919163">
              <a:defRPr sz="1200" b="0"/>
            </a:lvl1pPr>
          </a:lstStyle>
          <a:p>
            <a:pPr>
              <a:defRPr/>
            </a:pPr>
            <a:endParaRPr lang="es-ES" altLang="es-ES"/>
          </a:p>
        </p:txBody>
      </p:sp>
      <p:sp>
        <p:nvSpPr>
          <p:cNvPr id="45061" name="Rectangle 5"/>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34" tIns="45967" rIns="91934" bIns="45967" numCol="1" anchor="b" anchorCtr="0" compatLnSpc="1">
            <a:prstTxWarp prst="textNoShape">
              <a:avLst/>
            </a:prstTxWarp>
          </a:bodyPr>
          <a:lstStyle>
            <a:lvl1pPr algn="r" defTabSz="919163">
              <a:defRPr sz="1200" b="0"/>
            </a:lvl1pPr>
          </a:lstStyle>
          <a:p>
            <a:pPr>
              <a:defRPr/>
            </a:pPr>
            <a:fld id="{45B98C2B-5FE5-4C94-8304-C76DD68505FC}" type="slidenum">
              <a:rPr lang="es-ES" altLang="es-ES"/>
              <a:pPr>
                <a:defRPr/>
              </a:pPr>
              <a:t>‹Nº›</a:t>
            </a:fld>
            <a:endParaRPr lang="es-ES" altLang="es-ES"/>
          </a:p>
        </p:txBody>
      </p:sp>
    </p:spTree>
    <p:extLst>
      <p:ext uri="{BB962C8B-B14F-4D97-AF65-F5344CB8AC3E}">
        <p14:creationId xmlns:p14="http://schemas.microsoft.com/office/powerpoint/2010/main" val="3225666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34" tIns="45967" rIns="91934" bIns="45967" numCol="1" anchor="t" anchorCtr="0" compatLnSpc="1">
            <a:prstTxWarp prst="textNoShape">
              <a:avLst/>
            </a:prstTxWarp>
          </a:bodyPr>
          <a:lstStyle>
            <a:lvl1pPr algn="l" defTabSz="919163">
              <a:defRPr sz="1200" b="0"/>
            </a:lvl1pPr>
          </a:lstStyle>
          <a:p>
            <a:pPr>
              <a:defRPr/>
            </a:pPr>
            <a:endParaRPr lang="es-ES" altLang="es-ES"/>
          </a:p>
        </p:txBody>
      </p:sp>
      <p:sp>
        <p:nvSpPr>
          <p:cNvPr id="24579" name="Rectangle 3"/>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34" tIns="45967" rIns="91934" bIns="45967" numCol="1" anchor="t" anchorCtr="0" compatLnSpc="1">
            <a:prstTxWarp prst="textNoShape">
              <a:avLst/>
            </a:prstTxWarp>
          </a:bodyPr>
          <a:lstStyle>
            <a:lvl1pPr algn="r" defTabSz="919163">
              <a:defRPr sz="1200" b="0"/>
            </a:lvl1pPr>
          </a:lstStyle>
          <a:p>
            <a:pPr>
              <a:defRPr/>
            </a:pPr>
            <a:endParaRPr lang="es-ES" altLang="es-ES"/>
          </a:p>
        </p:txBody>
      </p:sp>
      <p:sp>
        <p:nvSpPr>
          <p:cNvPr id="7172"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4581" name="Rectangle 5"/>
          <p:cNvSpPr>
            <a:spLocks noGrp="1" noChangeArrowheads="1"/>
          </p:cNvSpPr>
          <p:nvPr>
            <p:ph type="body" sz="quarter" idx="3"/>
          </p:nvPr>
        </p:nvSpPr>
        <p:spPr bwMode="auto">
          <a:xfrm>
            <a:off x="679450" y="4716463"/>
            <a:ext cx="5438775" cy="446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34" tIns="45967" rIns="91934" bIns="45967" numCol="1" anchor="t" anchorCtr="0" compatLnSpc="1">
            <a:prstTxWarp prst="textNoShape">
              <a:avLst/>
            </a:prstTxWarp>
          </a:bodyPr>
          <a:lstStyle/>
          <a:p>
            <a:pPr lvl="0"/>
            <a:r>
              <a:rPr lang="es-ES" altLang="es-ES" noProof="0" smtClean="0"/>
              <a:t>Haga clic para modificar el estilo de texto del patrón</a:t>
            </a:r>
          </a:p>
          <a:p>
            <a:pPr lvl="1"/>
            <a:r>
              <a:rPr lang="es-ES" altLang="es-ES" noProof="0" smtClean="0"/>
              <a:t>Segundo nivel</a:t>
            </a:r>
          </a:p>
          <a:p>
            <a:pPr lvl="2"/>
            <a:r>
              <a:rPr lang="es-ES" altLang="es-ES" noProof="0" smtClean="0"/>
              <a:t>Tercer nivel</a:t>
            </a:r>
          </a:p>
          <a:p>
            <a:pPr lvl="3"/>
            <a:r>
              <a:rPr lang="es-ES" altLang="es-ES" noProof="0" smtClean="0"/>
              <a:t>Cuarto nivel</a:t>
            </a:r>
          </a:p>
          <a:p>
            <a:pPr lvl="4"/>
            <a:r>
              <a:rPr lang="es-ES" altLang="es-ES" noProof="0" smtClean="0"/>
              <a:t>Quinto nivel</a:t>
            </a:r>
          </a:p>
        </p:txBody>
      </p:sp>
      <p:sp>
        <p:nvSpPr>
          <p:cNvPr id="24582" name="Rectangle 6"/>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34" tIns="45967" rIns="91934" bIns="45967" numCol="1" anchor="b" anchorCtr="0" compatLnSpc="1">
            <a:prstTxWarp prst="textNoShape">
              <a:avLst/>
            </a:prstTxWarp>
          </a:bodyPr>
          <a:lstStyle>
            <a:lvl1pPr algn="l" defTabSz="919163">
              <a:defRPr sz="1200" b="0"/>
            </a:lvl1pPr>
          </a:lstStyle>
          <a:p>
            <a:pPr>
              <a:defRPr/>
            </a:pPr>
            <a:endParaRPr lang="es-ES" altLang="es-ES"/>
          </a:p>
        </p:txBody>
      </p:sp>
      <p:sp>
        <p:nvSpPr>
          <p:cNvPr id="24583" name="Rectangle 7"/>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34" tIns="45967" rIns="91934" bIns="45967" numCol="1" anchor="b" anchorCtr="0" compatLnSpc="1">
            <a:prstTxWarp prst="textNoShape">
              <a:avLst/>
            </a:prstTxWarp>
          </a:bodyPr>
          <a:lstStyle>
            <a:lvl1pPr algn="r" defTabSz="919163">
              <a:defRPr sz="1200" b="0"/>
            </a:lvl1pPr>
          </a:lstStyle>
          <a:p>
            <a:pPr>
              <a:defRPr/>
            </a:pPr>
            <a:fld id="{B297ACA0-DF74-4959-B605-7233950A39B7}" type="slidenum">
              <a:rPr lang="es-ES" altLang="es-ES"/>
              <a:pPr>
                <a:defRPr/>
              </a:pPr>
              <a:t>‹Nº›</a:t>
            </a:fld>
            <a:endParaRPr lang="es-ES" altLang="es-ES"/>
          </a:p>
        </p:txBody>
      </p:sp>
    </p:spTree>
    <p:extLst>
      <p:ext uri="{BB962C8B-B14F-4D97-AF65-F5344CB8AC3E}">
        <p14:creationId xmlns:p14="http://schemas.microsoft.com/office/powerpoint/2010/main" val="8603384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1 Rectángulo"/>
          <p:cNvSpPr>
            <a:spLocks noChangeArrowheads="1"/>
          </p:cNvSpPr>
          <p:nvPr userDrawn="1"/>
        </p:nvSpPr>
        <p:spPr bwMode="auto">
          <a:xfrm>
            <a:off x="0" y="0"/>
            <a:ext cx="9144000" cy="4484688"/>
          </a:xfrm>
          <a:prstGeom prst="rect">
            <a:avLst/>
          </a:prstGeom>
          <a:solidFill>
            <a:srgbClr val="C78A0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defRPr/>
            </a:pPr>
            <a:endParaRPr lang="es-ES" altLang="es-ES" smtClean="0"/>
          </a:p>
        </p:txBody>
      </p:sp>
      <p:pic>
        <p:nvPicPr>
          <p:cNvPr id="3" name="Picture 2" descr="C:\DelViejo\Diseño_Grafico\AIDIMA\IMAGEN Y COMUNICACIÓN 2008\AIDIMME\calad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03550" y="3216275"/>
            <a:ext cx="31972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597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pic>
        <p:nvPicPr>
          <p:cNvPr id="2" name="Picture 6" descr="C:\DelViejo\Diseño_Grafico\AIDIMA\IMAGEN Y COMUNICACIÓN 2008\AIDIMME\LOGO OFICIAL\Logo-AIDIMME-VersionMinima\Logo-AIDIMME-VersionMinima.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l="13925" r="13606"/>
          <a:stretch>
            <a:fillRect/>
          </a:stretch>
        </p:blipFill>
        <p:spPr bwMode="auto">
          <a:xfrm>
            <a:off x="7202488" y="92075"/>
            <a:ext cx="1768475"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10 CuadroTexto"/>
          <p:cNvSpPr txBox="1">
            <a:spLocks noChangeArrowheads="1"/>
          </p:cNvSpPr>
          <p:nvPr userDrawn="1"/>
        </p:nvSpPr>
        <p:spPr bwMode="auto">
          <a:xfrm>
            <a:off x="8540064" y="6573838"/>
            <a:ext cx="6014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defRPr/>
            </a:pPr>
            <a:fld id="{598220F1-3E5F-4429-B323-40C3AD83C7A1}" type="slidenum">
              <a:rPr lang="es-ES" altLang="es-ES" sz="800" b="0" smtClean="0">
                <a:solidFill>
                  <a:srgbClr val="424A52"/>
                </a:solidFill>
                <a:latin typeface="Verdana" pitchFamily="34" charset="0"/>
                <a:ea typeface="Verdana" pitchFamily="34" charset="0"/>
                <a:cs typeface="Verdana" pitchFamily="34" charset="0"/>
              </a:rPr>
              <a:pPr eaLnBrk="1" hangingPunct="1">
                <a:defRPr/>
              </a:pPr>
              <a:t>‹Nº›</a:t>
            </a:fld>
            <a:r>
              <a:rPr lang="es-ES" altLang="es-ES" sz="800" b="0" dirty="0" smtClean="0">
                <a:solidFill>
                  <a:srgbClr val="424A52"/>
                </a:solidFill>
                <a:latin typeface="Verdana" pitchFamily="34" charset="0"/>
                <a:ea typeface="Verdana" pitchFamily="34" charset="0"/>
                <a:cs typeface="Verdana" pitchFamily="34" charset="0"/>
              </a:rPr>
              <a:t> | X</a:t>
            </a:r>
          </a:p>
        </p:txBody>
      </p:sp>
      <p:sp>
        <p:nvSpPr>
          <p:cNvPr id="4" name="4 CuadroTexto"/>
          <p:cNvSpPr txBox="1">
            <a:spLocks noChangeArrowheads="1"/>
          </p:cNvSpPr>
          <p:nvPr userDrawn="1"/>
        </p:nvSpPr>
        <p:spPr bwMode="auto">
          <a:xfrm>
            <a:off x="61913" y="6553200"/>
            <a:ext cx="614997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lgn="l" eaLnBrk="1" hangingPunct="1">
              <a:defRPr/>
            </a:pPr>
            <a:r>
              <a:rPr lang="es-ES" altLang="es-ES" sz="1100" b="0" dirty="0" smtClean="0">
                <a:solidFill>
                  <a:srgbClr val="424A52"/>
                </a:solidFill>
                <a:latin typeface="Verdana" pitchFamily="34" charset="0"/>
                <a:ea typeface="Verdana" pitchFamily="34" charset="0"/>
                <a:cs typeface="Verdana" pitchFamily="34" charset="0"/>
              </a:rPr>
              <a:t>Título de la Ponencia – Curso – Jornada - Presentación</a:t>
            </a:r>
          </a:p>
        </p:txBody>
      </p:sp>
    </p:spTree>
    <p:extLst>
      <p:ext uri="{BB962C8B-B14F-4D97-AF65-F5344CB8AC3E}">
        <p14:creationId xmlns:p14="http://schemas.microsoft.com/office/powerpoint/2010/main" val="42668821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sp>
        <p:nvSpPr>
          <p:cNvPr id="2" name="9 Rectángulo"/>
          <p:cNvSpPr>
            <a:spLocks noChangeArrowheads="1"/>
          </p:cNvSpPr>
          <p:nvPr userDrawn="1"/>
        </p:nvSpPr>
        <p:spPr bwMode="auto">
          <a:xfrm>
            <a:off x="0" y="0"/>
            <a:ext cx="9144000" cy="4484688"/>
          </a:xfrm>
          <a:prstGeom prst="rect">
            <a:avLst/>
          </a:prstGeom>
          <a:solidFill>
            <a:srgbClr val="424A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defRPr/>
            </a:pPr>
            <a:endParaRPr lang="es-ES" altLang="es-ES" smtClean="0"/>
          </a:p>
        </p:txBody>
      </p:sp>
      <p:pic>
        <p:nvPicPr>
          <p:cNvPr id="3" name="Picture 2" descr="C:\DelViejo\Diseño_Grafico\AIDIMA\IMAGEN Y COMUNICACIÓN 2008\AIDIMME\calad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4100" y="4171950"/>
            <a:ext cx="1598613" cy="1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descr="C:\DelViejo\Diseño_Grafico\AIDIMA\IMAGEN Y COMUNICACIÓN 2008\AIDIMME\direcciones-01.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14726"/>
          <a:stretch/>
        </p:blipFill>
        <p:spPr bwMode="auto">
          <a:xfrm>
            <a:off x="654051" y="4537075"/>
            <a:ext cx="6940550"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11 CuadroTexto"/>
          <p:cNvSpPr txBox="1">
            <a:spLocks noChangeArrowheads="1"/>
          </p:cNvSpPr>
          <p:nvPr userDrawn="1"/>
        </p:nvSpPr>
        <p:spPr bwMode="auto">
          <a:xfrm>
            <a:off x="7390023" y="5320523"/>
            <a:ext cx="129381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r>
              <a:rPr lang="es-ES" altLang="es-ES" sz="700" b="0" dirty="0" smtClean="0">
                <a:solidFill>
                  <a:srgbClr val="C78A0D"/>
                </a:solidFill>
                <a:latin typeface="Verdana" pitchFamily="34" charset="0"/>
                <a:ea typeface="Verdana" pitchFamily="34" charset="0"/>
                <a:cs typeface="Verdana" pitchFamily="34" charset="0"/>
              </a:rPr>
              <a:t>www.aidimme.es</a:t>
            </a:r>
            <a:endParaRPr lang="es-ES" altLang="es-ES" sz="700" b="0" dirty="0">
              <a:solidFill>
                <a:srgbClr val="C78A0D"/>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700746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n-GB"/>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10 CuadroTexto"/>
          <p:cNvSpPr txBox="1">
            <a:spLocks noChangeArrowheads="1"/>
          </p:cNvSpPr>
          <p:nvPr userDrawn="1"/>
        </p:nvSpPr>
        <p:spPr bwMode="auto">
          <a:xfrm>
            <a:off x="6588125" y="6402388"/>
            <a:ext cx="28797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defRPr/>
            </a:pPr>
            <a:r>
              <a:rPr lang="es-ES" altLang="es-ES" sz="1200" dirty="0" smtClean="0">
                <a:solidFill>
                  <a:srgbClr val="D20049"/>
                </a:solidFill>
                <a:latin typeface="Corbel" pitchFamily="34" charset="0"/>
              </a:rPr>
              <a:t>www.smartrain.eu | </a:t>
            </a:r>
            <a:fld id="{FDD199F2-8C01-4867-A1FE-F721C8AC1BE6}" type="slidenum">
              <a:rPr lang="es-ES" altLang="es-ES" sz="1600" smtClean="0">
                <a:latin typeface="Corbel" pitchFamily="34" charset="0"/>
              </a:rPr>
              <a:pPr eaLnBrk="1" hangingPunct="1">
                <a:defRPr/>
              </a:pPr>
              <a:t>‹Nº›</a:t>
            </a:fld>
            <a:r>
              <a:rPr lang="es-ES" altLang="es-ES" sz="1200" dirty="0" smtClean="0">
                <a:solidFill>
                  <a:srgbClr val="D20049"/>
                </a:solidFill>
                <a:latin typeface="Corbel" pitchFamily="34" charset="0"/>
              </a:rPr>
              <a:t>        </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524750" y="5989638"/>
            <a:ext cx="1365250" cy="293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5 Imagen"/>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0313" y="6183470"/>
            <a:ext cx="1540701" cy="437835"/>
          </a:xfrm>
          <a:prstGeom prst="rect">
            <a:avLst/>
          </a:prstGeom>
        </p:spPr>
      </p:pic>
    </p:spTree>
    <p:extLst>
      <p:ext uri="{BB962C8B-B14F-4D97-AF65-F5344CB8AC3E}">
        <p14:creationId xmlns:p14="http://schemas.microsoft.com/office/powerpoint/2010/main" val="235925639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Box 21"/>
          <p:cNvSpPr txBox="1">
            <a:spLocks noChangeArrowheads="1"/>
          </p:cNvSpPr>
          <p:nvPr/>
        </p:nvSpPr>
        <p:spPr bwMode="auto">
          <a:xfrm>
            <a:off x="4240213" y="6619875"/>
            <a:ext cx="91757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lgn="l" eaLnBrk="1" hangingPunct="1">
              <a:defRPr/>
            </a:pPr>
            <a:r>
              <a:rPr lang="es-ES" altLang="es-ES" sz="800" smtClean="0">
                <a:solidFill>
                  <a:schemeClr val="bg1"/>
                </a:solidFill>
              </a:rPr>
              <a:t>www.aidima.es</a:t>
            </a: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Lst>
  <p:timing>
    <p:tnLst>
      <p:par>
        <p:cTn id="1" dur="indefinite" restart="never" nodeType="tmRoot"/>
      </p:par>
    </p:tnLst>
  </p:timing>
  <p:txStyles>
    <p:titleStyle>
      <a:lvl1pPr algn="l" rtl="0" eaLnBrk="1" fontAlgn="base" hangingPunct="1">
        <a:spcBef>
          <a:spcPct val="0"/>
        </a:spcBef>
        <a:spcAft>
          <a:spcPct val="0"/>
        </a:spcAft>
        <a:defRPr>
          <a:solidFill>
            <a:schemeClr val="bg1"/>
          </a:solidFill>
          <a:latin typeface="+mj-lt"/>
          <a:ea typeface="+mj-ea"/>
          <a:cs typeface="+mj-cs"/>
        </a:defRPr>
      </a:lvl1pPr>
      <a:lvl2pPr algn="l" rtl="0" eaLnBrk="1" fontAlgn="base" hangingPunct="1">
        <a:spcBef>
          <a:spcPct val="0"/>
        </a:spcBef>
        <a:spcAft>
          <a:spcPct val="0"/>
        </a:spcAft>
        <a:defRPr>
          <a:solidFill>
            <a:schemeClr val="bg1"/>
          </a:solidFill>
          <a:latin typeface="Arial" charset="0"/>
        </a:defRPr>
      </a:lvl2pPr>
      <a:lvl3pPr algn="l" rtl="0" eaLnBrk="1" fontAlgn="base" hangingPunct="1">
        <a:spcBef>
          <a:spcPct val="0"/>
        </a:spcBef>
        <a:spcAft>
          <a:spcPct val="0"/>
        </a:spcAft>
        <a:defRPr>
          <a:solidFill>
            <a:schemeClr val="bg1"/>
          </a:solidFill>
          <a:latin typeface="Arial" charset="0"/>
        </a:defRPr>
      </a:lvl3pPr>
      <a:lvl4pPr algn="l" rtl="0" eaLnBrk="1" fontAlgn="base" hangingPunct="1">
        <a:spcBef>
          <a:spcPct val="0"/>
        </a:spcBef>
        <a:spcAft>
          <a:spcPct val="0"/>
        </a:spcAft>
        <a:defRPr>
          <a:solidFill>
            <a:schemeClr val="bg1"/>
          </a:solidFill>
          <a:latin typeface="Arial" charset="0"/>
        </a:defRPr>
      </a:lvl4pPr>
      <a:lvl5pPr algn="l" rtl="0" eaLnBrk="1" fontAlgn="base" hangingPunct="1">
        <a:spcBef>
          <a:spcPct val="0"/>
        </a:spcBef>
        <a:spcAft>
          <a:spcPct val="0"/>
        </a:spcAft>
        <a:defRPr>
          <a:solidFill>
            <a:schemeClr val="bg1"/>
          </a:solidFill>
          <a:latin typeface="Arial" charset="0"/>
        </a:defRPr>
      </a:lvl5pPr>
      <a:lvl6pPr marL="457200" algn="l" rtl="0" eaLnBrk="1" fontAlgn="base" hangingPunct="1">
        <a:spcBef>
          <a:spcPct val="0"/>
        </a:spcBef>
        <a:spcAft>
          <a:spcPct val="0"/>
        </a:spcAft>
        <a:defRPr>
          <a:solidFill>
            <a:schemeClr val="bg1"/>
          </a:solidFill>
          <a:latin typeface="Arial" charset="0"/>
        </a:defRPr>
      </a:lvl6pPr>
      <a:lvl7pPr marL="914400" algn="l" rtl="0" eaLnBrk="1" fontAlgn="base" hangingPunct="1">
        <a:spcBef>
          <a:spcPct val="0"/>
        </a:spcBef>
        <a:spcAft>
          <a:spcPct val="0"/>
        </a:spcAft>
        <a:defRPr>
          <a:solidFill>
            <a:schemeClr val="bg1"/>
          </a:solidFill>
          <a:latin typeface="Arial" charset="0"/>
        </a:defRPr>
      </a:lvl7pPr>
      <a:lvl8pPr marL="1371600" algn="l" rtl="0" eaLnBrk="1" fontAlgn="base" hangingPunct="1">
        <a:spcBef>
          <a:spcPct val="0"/>
        </a:spcBef>
        <a:spcAft>
          <a:spcPct val="0"/>
        </a:spcAft>
        <a:defRPr>
          <a:solidFill>
            <a:schemeClr val="bg1"/>
          </a:solidFill>
          <a:latin typeface="Arial" charset="0"/>
        </a:defRPr>
      </a:lvl8pPr>
      <a:lvl9pPr marL="1828800" algn="l" rtl="0" eaLnBrk="1" fontAlgn="base" hangingPunct="1">
        <a:spcBef>
          <a:spcPct val="0"/>
        </a:spcBef>
        <a:spcAft>
          <a:spcPct val="0"/>
        </a:spcAft>
        <a:defRPr>
          <a:solidFill>
            <a:schemeClr val="bg1"/>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hyperlink" Target="https://www.turbosquid.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 Id="rId5" Type="http://schemas.openxmlformats.org/officeDocument/2006/relationships/image" Target="../media/image14.jpe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4.xml"/><Relationship Id="rId6" Type="http://schemas.openxmlformats.org/officeDocument/2006/relationships/hyperlink" Target="https://restperformance.com/" TargetMode="External"/><Relationship Id="rId5" Type="http://schemas.openxmlformats.org/officeDocument/2006/relationships/hyperlink" Target="https://www.kingliving.com.au/king-difference/technology-and-innovation" TargetMode="Externa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 Id="rId4" Type="http://schemas.openxmlformats.org/officeDocument/2006/relationships/hyperlink" Target="https://www.twowaymirrors.com/diy-smart-mirror/"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AFqmaL0Rsjw" TargetMode="External"/><Relationship Id="rId2" Type="http://schemas.openxmlformats.org/officeDocument/2006/relationships/image" Target="../media/image27.png"/><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hyperlink" Target="https://youtu.be/nmI8rlmCUn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3Ahrr2SNVZM" TargetMode="External"/><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hyperlink" Target="http://www.youtube.com/watch?v=NHkju5ncC4Aueble" TargetMode="External"/><Relationship Id="rId2" Type="http://schemas.openxmlformats.org/officeDocument/2006/relationships/image" Target="../media/image34.png"/><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CuadroTexto"/>
          <p:cNvSpPr txBox="1">
            <a:spLocks noChangeArrowheads="1"/>
          </p:cNvSpPr>
          <p:nvPr/>
        </p:nvSpPr>
        <p:spPr bwMode="auto">
          <a:xfrm>
            <a:off x="779942" y="2205038"/>
            <a:ext cx="7416800"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endParaRPr lang="es-ES" altLang="es-ES" sz="2800" dirty="0">
              <a:solidFill>
                <a:srgbClr val="D20049"/>
              </a:solidFill>
              <a:latin typeface="Corbel" pitchFamily="34" charset="0"/>
            </a:endParaRPr>
          </a:p>
          <a:p>
            <a:pPr eaLnBrk="1" hangingPunct="1"/>
            <a:r>
              <a:rPr lang="es-ES" altLang="es-ES" sz="2800" dirty="0" err="1" smtClean="0">
                <a:solidFill>
                  <a:srgbClr val="D20049"/>
                </a:solidFill>
                <a:latin typeface="Corbel" pitchFamily="34" charset="0"/>
              </a:rPr>
              <a:t>Intelligent</a:t>
            </a:r>
            <a:r>
              <a:rPr lang="es-ES" altLang="es-ES" sz="2800" dirty="0" smtClean="0">
                <a:solidFill>
                  <a:srgbClr val="D20049"/>
                </a:solidFill>
                <a:latin typeface="Corbel" pitchFamily="34" charset="0"/>
              </a:rPr>
              <a:t> Furniture</a:t>
            </a:r>
            <a:endParaRPr lang="es-ES" altLang="es-ES" sz="2800" dirty="0">
              <a:solidFill>
                <a:srgbClr val="D20049"/>
              </a:solidFill>
              <a:latin typeface="Corbel" pitchFamily="34" charset="0"/>
            </a:endParaRPr>
          </a:p>
          <a:p>
            <a:r>
              <a:rPr lang="es-ES" altLang="es-ES" sz="2800" dirty="0" smtClean="0"/>
              <a:t>SMARTRAIN</a:t>
            </a:r>
            <a:endParaRPr lang="es-ES" altLang="es-ES" sz="2800" dirty="0"/>
          </a:p>
          <a:p>
            <a:pPr eaLnBrk="1" hangingPunct="1"/>
            <a:endParaRPr lang="en-US" altLang="es-ES" sz="1600" dirty="0" smtClean="0">
              <a:latin typeface="Corbel" pitchFamily="34" charset="0"/>
            </a:endParaRPr>
          </a:p>
          <a:p>
            <a:pPr eaLnBrk="1" hangingPunct="1"/>
            <a:r>
              <a:rPr lang="en-GB" sz="1600" dirty="0"/>
              <a:t>Bridging pivotal competencies from VET curricula to co-creation in furniture design</a:t>
            </a:r>
            <a:endParaRPr lang="es-ES" sz="1600" dirty="0"/>
          </a:p>
          <a:p>
            <a:pPr eaLnBrk="1" hangingPunct="1"/>
            <a:endParaRPr lang="en-US" altLang="es-ES" sz="1600" dirty="0" smtClean="0">
              <a:latin typeface="Corbel" pitchFamily="34" charset="0"/>
            </a:endParaRPr>
          </a:p>
          <a:p>
            <a:pPr eaLnBrk="1" hangingPunct="1"/>
            <a:endParaRPr lang="en-US" altLang="es-ES" sz="1600" dirty="0">
              <a:latin typeface="Corbel" pitchFamily="34" charset="0"/>
            </a:endParaRPr>
          </a:p>
        </p:txBody>
      </p:sp>
      <p:pic>
        <p:nvPicPr>
          <p:cNvPr id="1536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2221" y="659596"/>
            <a:ext cx="3429000"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544" y="711726"/>
            <a:ext cx="4392612" cy="1248290"/>
          </a:xfrm>
          <a:prstGeom prst="rect">
            <a:avLst/>
          </a:prstGeom>
        </p:spPr>
      </p:pic>
    </p:spTree>
    <p:extLst>
      <p:ext uri="{BB962C8B-B14F-4D97-AF65-F5344CB8AC3E}">
        <p14:creationId xmlns:p14="http://schemas.microsoft.com/office/powerpoint/2010/main" val="66197215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b="1" dirty="0" smtClean="0">
                <a:solidFill>
                  <a:schemeClr val="tx1"/>
                </a:solidFill>
              </a:rPr>
              <a:t>Next steps</a:t>
            </a:r>
            <a:endParaRPr lang="en-GB" b="1" dirty="0">
              <a:solidFill>
                <a:schemeClr val="tx1"/>
              </a:solidFill>
            </a:endParaRPr>
          </a:p>
        </p:txBody>
      </p:sp>
      <p:graphicFrame>
        <p:nvGraphicFramePr>
          <p:cNvPr id="8" name="7 Marcador de contenido"/>
          <p:cNvGraphicFramePr>
            <a:graphicFrameLocks noGrp="1"/>
          </p:cNvGraphicFramePr>
          <p:nvPr>
            <p:ph idx="1"/>
            <p:extLst>
              <p:ext uri="{D42A27DB-BD31-4B8C-83A1-F6EECF244321}">
                <p14:modId xmlns:p14="http://schemas.microsoft.com/office/powerpoint/2010/main" val="1212024289"/>
              </p:ext>
            </p:extLst>
          </p:nvPr>
        </p:nvGraphicFramePr>
        <p:xfrm>
          <a:off x="457200" y="1167191"/>
          <a:ext cx="8229597" cy="4125032"/>
        </p:xfrm>
        <a:graphic>
          <a:graphicData uri="http://schemas.openxmlformats.org/drawingml/2006/table">
            <a:tbl>
              <a:tblPr>
                <a:tableStyleId>{5C22544A-7EE6-4342-B048-85BDC9FD1C3A}</a:tableStyleId>
              </a:tblPr>
              <a:tblGrid>
                <a:gridCol w="612172"/>
                <a:gridCol w="931612"/>
                <a:gridCol w="354696"/>
                <a:gridCol w="709393"/>
                <a:gridCol w="471148"/>
                <a:gridCol w="676274"/>
                <a:gridCol w="471148"/>
                <a:gridCol w="354696"/>
                <a:gridCol w="727555"/>
                <a:gridCol w="1099345"/>
                <a:gridCol w="522429"/>
                <a:gridCol w="683752"/>
                <a:gridCol w="615377"/>
              </a:tblGrid>
              <a:tr h="71859">
                <a:tc>
                  <a:txBody>
                    <a:bodyPr/>
                    <a:lstStyle/>
                    <a:p>
                      <a:pPr algn="ctr" fontAlgn="ctr"/>
                      <a:r>
                        <a:rPr lang="es-ES" sz="500" u="none" strike="noStrike">
                          <a:effectLst/>
                        </a:rPr>
                        <a:t>September</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October</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November</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December</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January</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February</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March</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April</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May</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June</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July</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August</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September</a:t>
                      </a:r>
                      <a:endParaRPr lang="es-ES" sz="500" b="1" i="0" u="none" strike="noStrike">
                        <a:solidFill>
                          <a:srgbClr val="000000"/>
                        </a:solidFill>
                        <a:effectLst/>
                        <a:latin typeface="Calibri"/>
                      </a:endParaRPr>
                    </a:p>
                  </a:txBody>
                  <a:tcPr marL="0" marR="0" marT="0" marB="0" anchor="ctr"/>
                </a:tc>
              </a:tr>
              <a:tr h="442705">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189272">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189272">
                <a:tc>
                  <a:txBody>
                    <a:bodyPr/>
                    <a:lstStyle/>
                    <a:p>
                      <a:pPr algn="ctr" fontAlgn="ctr"/>
                      <a:r>
                        <a:rPr lang="es-ES" sz="500" u="none" strike="noStrike">
                          <a:effectLst/>
                        </a:rPr>
                        <a:t>Partners meeting 1 Belgium</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189272">
                <a:tc>
                  <a:txBody>
                    <a:bodyPr/>
                    <a:lstStyle/>
                    <a:p>
                      <a:pPr algn="ctr" fontAlgn="ctr"/>
                      <a:r>
                        <a:rPr lang="es-ES" sz="500" u="none" strike="noStrike">
                          <a:effectLst/>
                        </a:rPr>
                        <a:t>Students mobility in Woodwize</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215578">
                <a:tc>
                  <a:txBody>
                    <a:bodyPr/>
                    <a:lstStyle/>
                    <a:p>
                      <a:pPr algn="ctr" fontAlgn="ctr"/>
                      <a:r>
                        <a:rPr lang="es-ES" sz="500" u="none" strike="noStrike">
                          <a:effectLst/>
                        </a:rPr>
                        <a:t>Online training for teachers </a:t>
                      </a:r>
                      <a:br>
                        <a:rPr lang="es-ES" sz="500" u="none" strike="noStrike">
                          <a:effectLst/>
                        </a:rPr>
                      </a:br>
                      <a:endParaRPr lang="es-ES" sz="500" b="0" i="0" u="none" strike="noStrike">
                        <a:solidFill>
                          <a:srgbClr val="000000"/>
                        </a:solidFill>
                        <a:effectLst/>
                        <a:latin typeface="Calibri"/>
                      </a:endParaRPr>
                    </a:p>
                  </a:txBody>
                  <a:tcPr marL="0" marR="0" marT="0" marB="0" anchor="ctr"/>
                </a:tc>
                <a:tc gridSpan="3">
                  <a:txBody>
                    <a:bodyPr/>
                    <a:lstStyle/>
                    <a:p>
                      <a:pPr algn="ctr" fontAlgn="ctr"/>
                      <a:r>
                        <a:rPr lang="en-US" sz="500" u="none" strike="noStrike">
                          <a:effectLst/>
                        </a:rPr>
                        <a:t>On-site validation of the learning material and updating with suggestions from validation</a:t>
                      </a:r>
                      <a:endParaRPr lang="en-US" sz="500" b="0" i="0" u="none" strike="noStrike">
                        <a:solidFill>
                          <a:srgbClr val="000000"/>
                        </a:solidFill>
                        <a:effectLst/>
                        <a:latin typeface="Calibri"/>
                      </a:endParaRPr>
                    </a:p>
                  </a:txBody>
                  <a:tcPr marL="0" marR="0" marT="0" marB="0" anchor="ctr"/>
                </a:tc>
                <a:tc hMerge="1">
                  <a:txBody>
                    <a:bodyPr/>
                    <a:lstStyle/>
                    <a:p>
                      <a:endParaRPr lang="en-GB"/>
                    </a:p>
                  </a:txBody>
                  <a:tcPr/>
                </a:tc>
                <a:tc hMerge="1">
                  <a:txBody>
                    <a:bodyPr/>
                    <a:lstStyle/>
                    <a:p>
                      <a:endParaRPr lang="en-GB"/>
                    </a:p>
                  </a:txBody>
                  <a:tcP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173232">
                <a:tc gridSpan="4">
                  <a:txBody>
                    <a:bodyPr/>
                    <a:lstStyle/>
                    <a:p>
                      <a:pPr algn="ctr" fontAlgn="ctr"/>
                      <a:r>
                        <a:rPr lang="en-US" sz="500" u="none" strike="noStrike">
                          <a:effectLst/>
                        </a:rPr>
                        <a:t>Students: Conception and Design of the furniture projects in AUTOCAD (students in their VET centres)</a:t>
                      </a:r>
                      <a:endParaRPr lang="en-US" sz="500" b="0" i="0" u="none" strike="noStrike">
                        <a:solidFill>
                          <a:srgbClr val="000000"/>
                        </a:solidFill>
                        <a:effectLst/>
                        <a:latin typeface="Calibri"/>
                      </a:endParaRPr>
                    </a:p>
                  </a:txBody>
                  <a:tcPr marL="0" marR="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202104">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Online meeting. Plenary.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Online meeting. Plenary. </a:t>
                      </a:r>
                      <a:endParaRPr lang="es-ES" sz="500" b="0" i="0" u="none" strike="noStrike">
                        <a:solidFill>
                          <a:srgbClr val="FF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295136">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endParaRPr lang="es-ES" sz="500" b="0" i="0" u="none" strike="noStrike">
                        <a:solidFill>
                          <a:srgbClr val="000000"/>
                        </a:solidFill>
                        <a:effectLst/>
                        <a:latin typeface="Calibri"/>
                      </a:endParaRPr>
                    </a:p>
                  </a:txBody>
                  <a:tcPr marL="0" marR="0" marT="0" marB="0" anchor="ctr"/>
                </a:tc>
                <a:tc>
                  <a:txBody>
                    <a:bodyPr/>
                    <a:lstStyle/>
                    <a:p>
                      <a:pPr algn="l" fontAlgn="b"/>
                      <a:r>
                        <a:rPr lang="en-US" sz="500" u="none" strike="noStrike">
                          <a:effectLst/>
                        </a:rPr>
                        <a:t>Students mobility in ENAIP / COSMOB</a:t>
                      </a:r>
                      <a:endParaRPr lang="en-US" sz="300" b="0" i="0" u="none" strike="noStrike">
                        <a:solidFill>
                          <a:srgbClr val="000000"/>
                        </a:solidFill>
                        <a:effectLst/>
                        <a:latin typeface="Arial"/>
                      </a:endParaRPr>
                    </a:p>
                  </a:txBody>
                  <a:tcPr marL="0" marR="0" marT="0" marB="0" anchor="ctr"/>
                </a:tc>
                <a:tc>
                  <a:txBody>
                    <a:bodyPr/>
                    <a:lstStyle/>
                    <a:p>
                      <a:pPr algn="ctr" fontAlgn="ctr"/>
                      <a:r>
                        <a:rPr lang="en-US" sz="500" u="none" strike="noStrike">
                          <a:effectLst/>
                        </a:rPr>
                        <a:t>Students mobility in ENAIP / COSMOB</a:t>
                      </a:r>
                      <a:endParaRPr lang="en-US" sz="500" b="0" i="0" u="none" strike="noStrike">
                        <a:solidFill>
                          <a:srgbClr val="FF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295136">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Arial"/>
                      </a:endParaRPr>
                    </a:p>
                  </a:txBody>
                  <a:tcPr marL="0" marR="0" marT="0" marB="0" anchor="ctr"/>
                </a:tc>
                <a:tc>
                  <a:txBody>
                    <a:bodyPr/>
                    <a:lstStyle/>
                    <a:p>
                      <a:pPr algn="ctr" fontAlgn="ctr"/>
                      <a:r>
                        <a:rPr lang="en-US" sz="500" u="none" strike="noStrike">
                          <a:effectLst/>
                        </a:rPr>
                        <a:t>Online training for teachers / Learn &amp; make a fitting or the Erasmus+ logo in 3D for their furniture</a:t>
                      </a:r>
                      <a:endParaRPr lang="en-US" sz="500" b="0" i="0" u="none" strike="noStrike">
                        <a:solidFill>
                          <a:srgbClr val="000000"/>
                        </a:solidFill>
                        <a:effectLst/>
                        <a:latin typeface="Calibri"/>
                      </a:endParaRPr>
                    </a:p>
                  </a:txBody>
                  <a:tcPr marL="0" marR="0" marT="0" marB="0" anchor="ctr"/>
                </a:tc>
                <a:tc gridSpan="4">
                  <a:txBody>
                    <a:bodyPr/>
                    <a:lstStyle/>
                    <a:p>
                      <a:pPr algn="ctr" fontAlgn="ctr"/>
                      <a:r>
                        <a:rPr lang="en-US" sz="500" u="none" strike="noStrike">
                          <a:effectLst/>
                        </a:rPr>
                        <a:t>On-site validation of the learning material and updating with suggestions from validation</a:t>
                      </a:r>
                      <a:endParaRPr lang="en-US" sz="500" b="0" i="0" u="none" strike="noStrike">
                        <a:solidFill>
                          <a:srgbClr val="000000"/>
                        </a:solidFill>
                        <a:effectLst/>
                        <a:latin typeface="Calibri"/>
                      </a:endParaRPr>
                    </a:p>
                  </a:txBody>
                  <a:tcPr marL="0" marR="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ctr"/>
                      <a:r>
                        <a:rPr lang="es-ES" sz="500" u="none" strike="noStrike">
                          <a:effectLst/>
                        </a:rPr>
                        <a:t> </a:t>
                      </a:r>
                      <a:endParaRPr lang="es-ES" sz="500" b="0" i="0" u="none" strike="noStrike">
                        <a:solidFill>
                          <a:srgbClr val="000000"/>
                        </a:solidFill>
                        <a:effectLst/>
                        <a:latin typeface="Arial"/>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173232">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gridSpan="4">
                  <a:txBody>
                    <a:bodyPr/>
                    <a:lstStyle/>
                    <a:p>
                      <a:pPr algn="ctr" fontAlgn="ctr"/>
                      <a:r>
                        <a:rPr lang="en-US" sz="500" u="none" strike="noStrike">
                          <a:effectLst/>
                        </a:rPr>
                        <a:t>Students: Selection of materials and furniture mechanizing : Assembly and study of sensoring</a:t>
                      </a:r>
                      <a:endParaRPr lang="en-US" sz="500" b="0" i="0" u="none" strike="noStrike">
                        <a:solidFill>
                          <a:srgbClr val="000000"/>
                        </a:solidFill>
                        <a:effectLst/>
                        <a:latin typeface="Calibri"/>
                      </a:endParaRPr>
                    </a:p>
                  </a:txBody>
                  <a:tcPr marL="0" marR="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ctr"/>
                      <a:r>
                        <a:rPr lang="es-ES" sz="500" u="none" strike="noStrike">
                          <a:effectLst/>
                        </a:rPr>
                        <a:t> </a:t>
                      </a:r>
                      <a:endParaRPr lang="es-ES" sz="500" b="0" i="0" u="none" strike="noStrike">
                        <a:solidFill>
                          <a:srgbClr val="000000"/>
                        </a:solidFill>
                        <a:effectLst/>
                        <a:latin typeface="Arial"/>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285512">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Partners meeting 2 Spain</a:t>
                      </a:r>
                      <a:endParaRPr lang="es-ES" sz="500" b="0" i="0" u="none" strike="noStrike">
                        <a:solidFill>
                          <a:srgbClr val="000000"/>
                        </a:solidFill>
                        <a:effectLst/>
                        <a:latin typeface="Calibri"/>
                      </a:endParaRPr>
                    </a:p>
                  </a:txBody>
                  <a:tcPr marL="0" marR="0" marT="0" marB="0" anchor="ctr"/>
                </a:tc>
                <a:tc>
                  <a:txBody>
                    <a:bodyPr/>
                    <a:lstStyle/>
                    <a:p>
                      <a:pPr algn="ctr" fontAlgn="ct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492536">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n-US" sz="500" u="none" strike="noStrike">
                          <a:effectLst/>
                        </a:rPr>
                        <a:t/>
                      </a:r>
                      <a:br>
                        <a:rPr lang="en-US" sz="500" u="none" strike="noStrike">
                          <a:effectLst/>
                        </a:rPr>
                      </a:br>
                      <a:r>
                        <a:rPr lang="en-US" sz="500" u="none" strike="noStrike">
                          <a:effectLst/>
                        </a:rPr>
                        <a:t>Students mobility in CIP FP Catarroja for application of sensoring and intelligence. </a:t>
                      </a:r>
                      <a:endParaRPr lang="en-US" sz="500" b="0" i="0" u="none" strike="noStrike">
                        <a:solidFill>
                          <a:srgbClr val="000000"/>
                        </a:solidFill>
                        <a:effectLst/>
                        <a:latin typeface="Calibri"/>
                      </a:endParaRPr>
                    </a:p>
                  </a:txBody>
                  <a:tcPr marL="0" marR="0" marT="0" marB="0" anchor="ctr"/>
                </a:tc>
                <a:tc gridSpan="4">
                  <a:txBody>
                    <a:bodyPr/>
                    <a:lstStyle/>
                    <a:p>
                      <a:pPr algn="ctr" fontAlgn="ctr"/>
                      <a:r>
                        <a:rPr lang="en-US" sz="500" u="none" strike="noStrike">
                          <a:effectLst/>
                        </a:rPr>
                        <a:t>All partners: Evaluation of training material to i-VET and creation of methodology. Best practices with companies</a:t>
                      </a:r>
                      <a:endParaRPr lang="en-US" sz="500" b="0" i="0" u="none" strike="noStrike">
                        <a:solidFill>
                          <a:srgbClr val="000000"/>
                        </a:solidFill>
                        <a:effectLst/>
                        <a:latin typeface="Calibri"/>
                      </a:endParaRPr>
                    </a:p>
                  </a:txBody>
                  <a:tcPr marL="0" marR="0" marT="0" marB="0" anchor="ctr"/>
                </a:tc>
                <a:tc hMerge="1">
                  <a:txBody>
                    <a:bodyPr/>
                    <a:lstStyle/>
                    <a:p>
                      <a:endParaRPr lang="en-GB"/>
                    </a:p>
                  </a:txBody>
                  <a:tcPr/>
                </a:tc>
                <a:tc hMerge="1">
                  <a:txBody>
                    <a:bodyPr/>
                    <a:lstStyle/>
                    <a:p>
                      <a:endParaRPr lang="en-GB"/>
                    </a:p>
                  </a:txBody>
                  <a:tcPr/>
                </a:tc>
                <a:tc hMerge="1">
                  <a:txBody>
                    <a:bodyPr/>
                    <a:lstStyle/>
                    <a:p>
                      <a:endParaRPr lang="en-GB"/>
                    </a:p>
                  </a:txBody>
                  <a:tcPr/>
                </a:tc>
              </a:tr>
              <a:tr h="235895">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Online training for  teachers.</a:t>
                      </a:r>
                      <a:endParaRPr lang="es-ES" sz="500" b="0" i="0" u="none" strike="noStrike">
                        <a:solidFill>
                          <a:srgbClr val="000000"/>
                        </a:solidFill>
                        <a:effectLst/>
                        <a:latin typeface="Calibri"/>
                      </a:endParaRPr>
                    </a:p>
                  </a:txBody>
                  <a:tcPr marL="0" marR="0" marT="0" marB="0" anchor="ctr"/>
                </a:tc>
                <a:tc gridSpan="4">
                  <a:txBody>
                    <a:bodyPr/>
                    <a:lstStyle/>
                    <a:p>
                      <a:pPr algn="ctr" fontAlgn="ctr"/>
                      <a:r>
                        <a:rPr lang="en-US" sz="500" u="none" strike="noStrike">
                          <a:effectLst/>
                        </a:rPr>
                        <a:t> Final validation of material and methodology</a:t>
                      </a:r>
                      <a:br>
                        <a:rPr lang="en-US" sz="500" u="none" strike="noStrike">
                          <a:effectLst/>
                        </a:rPr>
                      </a:br>
                      <a:endParaRPr lang="en-US" sz="500" b="0" i="0" u="none" strike="noStrike">
                        <a:solidFill>
                          <a:srgbClr val="000000"/>
                        </a:solidFill>
                        <a:effectLst/>
                        <a:latin typeface="Calibri"/>
                      </a:endParaRPr>
                    </a:p>
                  </a:txBody>
                  <a:tcPr marL="0" marR="0" marT="0" marB="0" anchor="ctr"/>
                </a:tc>
                <a:tc hMerge="1">
                  <a:txBody>
                    <a:bodyPr/>
                    <a:lstStyle/>
                    <a:p>
                      <a:endParaRPr lang="en-GB"/>
                    </a:p>
                  </a:txBody>
                  <a:tcPr/>
                </a:tc>
                <a:tc hMerge="1">
                  <a:txBody>
                    <a:bodyPr/>
                    <a:lstStyle/>
                    <a:p>
                      <a:endParaRPr lang="en-GB"/>
                    </a:p>
                  </a:txBody>
                  <a:tcPr/>
                </a:tc>
                <a:tc hMerge="1">
                  <a:txBody>
                    <a:bodyPr/>
                    <a:lstStyle/>
                    <a:p>
                      <a:endParaRPr lang="en-GB"/>
                    </a:p>
                  </a:txBody>
                  <a:tcPr/>
                </a:tc>
              </a:tr>
              <a:tr h="279096">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National Multiplier Events Spain</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Partner meeting 3 Italy</a:t>
                      </a:r>
                      <a:endParaRPr lang="es-ES" sz="500" b="0" i="0" u="none" strike="noStrike">
                        <a:solidFill>
                          <a:srgbClr val="000000"/>
                        </a:solidFill>
                        <a:effectLst/>
                        <a:latin typeface="Calibri"/>
                      </a:endParaRPr>
                    </a:p>
                  </a:txBody>
                  <a:tcPr marL="0" marR="0" marT="0" marB="0" anchor="ctr"/>
                </a:tc>
              </a:tr>
              <a:tr h="282304">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l" fontAlgn="b"/>
                      <a:r>
                        <a:rPr lang="es-ES" sz="500" u="none" strike="noStrike">
                          <a:effectLst/>
                        </a:rPr>
                        <a:t> National Multiplier Events BE</a:t>
                      </a:r>
                      <a:endParaRPr lang="es-ES" sz="300" b="0" i="0" u="none" strike="noStrike">
                        <a:solidFill>
                          <a:srgbClr val="000000"/>
                        </a:solidFill>
                        <a:effectLst/>
                        <a:latin typeface="Arial"/>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dirty="0">
                          <a:effectLst/>
                        </a:rPr>
                        <a:t> </a:t>
                      </a:r>
                      <a:r>
                        <a:rPr lang="es-ES" sz="500" u="none" strike="noStrike" dirty="0" err="1">
                          <a:effectLst/>
                        </a:rPr>
                        <a:t>National</a:t>
                      </a:r>
                      <a:r>
                        <a:rPr lang="es-ES" sz="500" u="none" strike="noStrike" dirty="0">
                          <a:effectLst/>
                        </a:rPr>
                        <a:t> </a:t>
                      </a:r>
                      <a:r>
                        <a:rPr lang="es-ES" sz="500" u="none" strike="noStrike" dirty="0" err="1">
                          <a:effectLst/>
                        </a:rPr>
                        <a:t>Multiplier</a:t>
                      </a:r>
                      <a:r>
                        <a:rPr lang="es-ES" sz="500" u="none" strike="noStrike" dirty="0">
                          <a:effectLst/>
                        </a:rPr>
                        <a:t> </a:t>
                      </a:r>
                      <a:r>
                        <a:rPr lang="es-ES" sz="500" u="none" strike="noStrike" dirty="0" err="1">
                          <a:effectLst/>
                        </a:rPr>
                        <a:t>Events</a:t>
                      </a:r>
                      <a:r>
                        <a:rPr lang="es-ES" sz="500" u="none" strike="noStrike" dirty="0">
                          <a:effectLst/>
                        </a:rPr>
                        <a:t> IT</a:t>
                      </a:r>
                      <a:endParaRPr lang="es-ES" sz="500" b="0" i="0" u="none" strike="noStrike" dirty="0">
                        <a:solidFill>
                          <a:srgbClr val="000000"/>
                        </a:solidFill>
                        <a:effectLst/>
                        <a:latin typeface="Calibri"/>
                      </a:endParaRPr>
                    </a:p>
                  </a:txBody>
                  <a:tcPr marL="0" marR="0" marT="0" marB="0" anchor="ctr"/>
                </a:tc>
              </a:tr>
            </a:tbl>
          </a:graphicData>
        </a:graphic>
      </p:graphicFrame>
      <p:sp>
        <p:nvSpPr>
          <p:cNvPr id="9" name="1 Flecha derecha"/>
          <p:cNvSpPr/>
          <p:nvPr/>
        </p:nvSpPr>
        <p:spPr>
          <a:xfrm>
            <a:off x="22998113" y="7785100"/>
            <a:ext cx="1824037" cy="122238"/>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ES" sz="1100"/>
          </a:p>
        </p:txBody>
      </p:sp>
      <p:sp>
        <p:nvSpPr>
          <p:cNvPr id="10" name="2 Flecha derecha"/>
          <p:cNvSpPr/>
          <p:nvPr/>
        </p:nvSpPr>
        <p:spPr>
          <a:xfrm rot="10800000">
            <a:off x="32369125" y="13706475"/>
            <a:ext cx="1822450" cy="12382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ES" sz="1100"/>
          </a:p>
        </p:txBody>
      </p:sp>
      <p:sp>
        <p:nvSpPr>
          <p:cNvPr id="11" name="3 Flecha derecha"/>
          <p:cNvSpPr/>
          <p:nvPr/>
        </p:nvSpPr>
        <p:spPr>
          <a:xfrm>
            <a:off x="34631313" y="13709650"/>
            <a:ext cx="1824037" cy="122238"/>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ES" sz="1100"/>
          </a:p>
        </p:txBody>
      </p:sp>
    </p:spTree>
    <p:extLst>
      <p:ext uri="{BB962C8B-B14F-4D97-AF65-F5344CB8AC3E}">
        <p14:creationId xmlns:p14="http://schemas.microsoft.com/office/powerpoint/2010/main" val="40411734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75780" y="397050"/>
            <a:ext cx="8129391" cy="5539978"/>
          </a:xfrm>
          <a:prstGeom prst="rect">
            <a:avLst/>
          </a:prstGeom>
          <a:solidFill>
            <a:schemeClr val="accent2">
              <a:lumMod val="20000"/>
              <a:lumOff val="80000"/>
            </a:schemeClr>
          </a:solidFill>
        </p:spPr>
        <p:txBody>
          <a:bodyPr wrap="square">
            <a:spAutoFit/>
          </a:bodyPr>
          <a:lstStyle/>
          <a:p>
            <a:pPr algn="l"/>
            <a:r>
              <a:rPr lang="fr-FR" sz="2400" b="0" dirty="0">
                <a:latin typeface="Calibri" panose="020F0502020204030204" pitchFamily="34" charset="0"/>
                <a:cs typeface="Calibri" panose="020F0502020204030204" pitchFamily="34" charset="0"/>
              </a:rPr>
              <a:t>INDEX TRAINING UNIT FOR </a:t>
            </a:r>
            <a:r>
              <a:rPr lang="fr-FR" sz="2400" dirty="0">
                <a:latin typeface="Calibri" panose="020F0502020204030204" pitchFamily="34" charset="0"/>
                <a:cs typeface="Calibri" panose="020F0502020204030204" pitchFamily="34" charset="0"/>
              </a:rPr>
              <a:t>INTELLIGENT </a:t>
            </a:r>
            <a:r>
              <a:rPr lang="fr-FR" sz="2400" dirty="0" smtClean="0">
                <a:latin typeface="Calibri" panose="020F0502020204030204" pitchFamily="34" charset="0"/>
                <a:cs typeface="Calibri" panose="020F0502020204030204" pitchFamily="34" charset="0"/>
              </a:rPr>
              <a:t>FOR </a:t>
            </a:r>
            <a:r>
              <a:rPr lang="fr-FR" sz="2400" dirty="0">
                <a:latin typeface="Calibri" panose="020F0502020204030204" pitchFamily="34" charset="0"/>
                <a:cs typeface="Calibri" panose="020F0502020204030204" pitchFamily="34" charset="0"/>
              </a:rPr>
              <a:t>SMART FURNITURE:</a:t>
            </a:r>
            <a:endParaRPr lang="es-ES" sz="2400" dirty="0">
              <a:latin typeface="Calibri" panose="020F0502020204030204" pitchFamily="34" charset="0"/>
              <a:cs typeface="Calibri" panose="020F0502020204030204" pitchFamily="34" charset="0"/>
            </a:endParaRPr>
          </a:p>
          <a:p>
            <a:pPr algn="l"/>
            <a:r>
              <a:rPr lang="fr-FR" b="0" dirty="0">
                <a:latin typeface="Calibri" panose="020F0502020204030204" pitchFamily="34" charset="0"/>
                <a:cs typeface="Calibri" panose="020F0502020204030204" pitchFamily="34" charset="0"/>
              </a:rPr>
              <a:t> </a:t>
            </a:r>
            <a:endParaRPr lang="es-ES" b="0" dirty="0">
              <a:latin typeface="Calibri" panose="020F0502020204030204" pitchFamily="34" charset="0"/>
              <a:cs typeface="Calibri" panose="020F0502020204030204" pitchFamily="34" charset="0"/>
            </a:endParaRPr>
          </a:p>
          <a:p>
            <a:pPr lvl="0" algn="l"/>
            <a:r>
              <a:rPr lang="fr-FR" b="0" dirty="0">
                <a:latin typeface="Calibri" panose="020F0502020204030204" pitchFamily="34" charset="0"/>
                <a:cs typeface="Calibri" panose="020F0502020204030204" pitchFamily="34" charset="0"/>
              </a:rPr>
              <a:t>UNIT 1. Introduction to the concept of </a:t>
            </a:r>
            <a:r>
              <a:rPr lang="fr-FR" b="0" dirty="0" err="1">
                <a:latin typeface="Calibri" panose="020F0502020204030204" pitchFamily="34" charset="0"/>
                <a:cs typeface="Calibri" panose="020F0502020204030204" pitchFamily="34" charset="0"/>
              </a:rPr>
              <a:t>sensorised</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furniture</a:t>
            </a:r>
            <a:r>
              <a:rPr lang="fr-FR" b="0" dirty="0">
                <a:latin typeface="Calibri" panose="020F0502020204030204" pitchFamily="34" charset="0"/>
                <a:cs typeface="Calibri" panose="020F0502020204030204" pitchFamily="34" charset="0"/>
              </a:rPr>
              <a:t>. Digital </a:t>
            </a:r>
            <a:r>
              <a:rPr lang="fr-FR" b="0" dirty="0" err="1">
                <a:latin typeface="Calibri" panose="020F0502020204030204" pitchFamily="34" charset="0"/>
                <a:cs typeface="Calibri" panose="020F0502020204030204" pitchFamily="34" charset="0"/>
              </a:rPr>
              <a:t>furniture</a:t>
            </a:r>
            <a:r>
              <a:rPr lang="fr-FR" b="0" dirty="0">
                <a:latin typeface="Calibri" panose="020F0502020204030204" pitchFamily="34" charset="0"/>
                <a:cs typeface="Calibri" panose="020F0502020204030204" pitchFamily="34" charset="0"/>
              </a:rPr>
              <a:t> vs. intelligent </a:t>
            </a:r>
            <a:r>
              <a:rPr lang="fr-FR" b="0" dirty="0" err="1">
                <a:latin typeface="Calibri" panose="020F0502020204030204" pitchFamily="34" charset="0"/>
                <a:cs typeface="Calibri" panose="020F0502020204030204" pitchFamily="34" charset="0"/>
              </a:rPr>
              <a:t>furniture</a:t>
            </a:r>
            <a:r>
              <a:rPr lang="fr-FR" b="0" dirty="0">
                <a:latin typeface="Calibri" panose="020F0502020204030204" pitchFamily="34" charset="0"/>
                <a:cs typeface="Calibri" panose="020F0502020204030204" pitchFamily="34" charset="0"/>
              </a:rPr>
              <a:t>. Evolution. </a:t>
            </a:r>
            <a:endParaRPr lang="fr-FR" b="0" dirty="0" smtClean="0">
              <a:latin typeface="Calibri" panose="020F0502020204030204" pitchFamily="34" charset="0"/>
              <a:cs typeface="Calibri" panose="020F0502020204030204" pitchFamily="34" charset="0"/>
            </a:endParaRPr>
          </a:p>
          <a:p>
            <a:pPr lvl="0" algn="l"/>
            <a:endParaRPr lang="es-ES" b="0" dirty="0">
              <a:latin typeface="Calibri" panose="020F0502020204030204" pitchFamily="34" charset="0"/>
              <a:cs typeface="Calibri" panose="020F0502020204030204" pitchFamily="34" charset="0"/>
            </a:endParaRPr>
          </a:p>
          <a:p>
            <a:pPr lvl="0" algn="l"/>
            <a:r>
              <a:rPr lang="fr-FR" b="0" dirty="0">
                <a:latin typeface="Calibri" panose="020F0502020204030204" pitchFamily="34" charset="0"/>
                <a:cs typeface="Calibri" panose="020F0502020204030204" pitchFamily="34" charset="0"/>
              </a:rPr>
              <a:t>UNIT 2. Type of intelligent </a:t>
            </a:r>
            <a:r>
              <a:rPr lang="fr-FR" b="0" dirty="0" err="1">
                <a:latin typeface="Calibri" panose="020F0502020204030204" pitchFamily="34" charset="0"/>
                <a:cs typeface="Calibri" panose="020F0502020204030204" pitchFamily="34" charset="0"/>
              </a:rPr>
              <a:t>furniture</a:t>
            </a:r>
            <a:r>
              <a:rPr lang="fr-FR" b="0" dirty="0">
                <a:latin typeface="Calibri" panose="020F0502020204030204" pitchFamily="34" charset="0"/>
                <a:cs typeface="Calibri" panose="020F0502020204030204" pitchFamily="34" charset="0"/>
              </a:rPr>
              <a:t>. </a:t>
            </a:r>
            <a:r>
              <a:rPr lang="fr-FR" b="0" dirty="0" err="1" smtClean="0">
                <a:latin typeface="Calibri" panose="020F0502020204030204" pitchFamily="34" charset="0"/>
                <a:cs typeface="Calibri" panose="020F0502020204030204" pitchFamily="34" charset="0"/>
              </a:rPr>
              <a:t>Examples</a:t>
            </a:r>
            <a:endParaRPr lang="fr-FR" b="0" dirty="0" smtClean="0">
              <a:latin typeface="Calibri" panose="020F0502020204030204" pitchFamily="34" charset="0"/>
              <a:cs typeface="Calibri" panose="020F0502020204030204" pitchFamily="34" charset="0"/>
            </a:endParaRPr>
          </a:p>
          <a:p>
            <a:pPr lvl="0" algn="l"/>
            <a:endParaRPr lang="es-ES" b="0" dirty="0">
              <a:latin typeface="Calibri" panose="020F0502020204030204" pitchFamily="34" charset="0"/>
              <a:cs typeface="Calibri" panose="020F0502020204030204" pitchFamily="34" charset="0"/>
            </a:endParaRPr>
          </a:p>
          <a:p>
            <a:pPr lvl="0" algn="l"/>
            <a:r>
              <a:rPr lang="fr-FR" b="0" dirty="0">
                <a:latin typeface="Calibri" panose="020F0502020204030204" pitchFamily="34" charset="0"/>
                <a:cs typeface="Calibri" panose="020F0502020204030204" pitchFamily="34" charset="0"/>
              </a:rPr>
              <a:t>UNIT 3. Main </a:t>
            </a:r>
            <a:r>
              <a:rPr lang="fr-FR" b="0" dirty="0" err="1">
                <a:latin typeface="Calibri" panose="020F0502020204030204" pitchFamily="34" charset="0"/>
                <a:cs typeface="Calibri" panose="020F0502020204030204" pitchFamily="34" charset="0"/>
              </a:rPr>
              <a:t>elements</a:t>
            </a:r>
            <a:r>
              <a:rPr lang="fr-FR" b="0" dirty="0">
                <a:latin typeface="Calibri" panose="020F0502020204030204" pitchFamily="34" charset="0"/>
                <a:cs typeface="Calibri" panose="020F0502020204030204" pitchFamily="34" charset="0"/>
              </a:rPr>
              <a:t> of a smart </a:t>
            </a:r>
            <a:r>
              <a:rPr lang="fr-FR" b="0" dirty="0" err="1">
                <a:latin typeface="Calibri" panose="020F0502020204030204" pitchFamily="34" charset="0"/>
                <a:cs typeface="Calibri" panose="020F0502020204030204" pitchFamily="34" charset="0"/>
              </a:rPr>
              <a:t>furniture</a:t>
            </a:r>
            <a:r>
              <a:rPr lang="fr-FR" b="0" dirty="0">
                <a:latin typeface="Calibri" panose="020F0502020204030204" pitchFamily="34" charset="0"/>
                <a:cs typeface="Calibri" panose="020F0502020204030204" pitchFamily="34" charset="0"/>
              </a:rPr>
              <a:t> and </a:t>
            </a:r>
            <a:r>
              <a:rPr lang="fr-FR" b="0" dirty="0" err="1">
                <a:latin typeface="Calibri" panose="020F0502020204030204" pitchFamily="34" charset="0"/>
                <a:cs typeface="Calibri" panose="020F0502020204030204" pitchFamily="34" charset="0"/>
              </a:rPr>
              <a:t>their</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characteristics</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sensors</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actuators</a:t>
            </a:r>
            <a:r>
              <a:rPr lang="fr-FR" b="0" dirty="0">
                <a:latin typeface="Calibri" panose="020F0502020204030204" pitchFamily="34" charset="0"/>
                <a:cs typeface="Calibri" panose="020F0502020204030204" pitchFamily="34" charset="0"/>
              </a:rPr>
              <a:t>, control system, power </a:t>
            </a:r>
            <a:r>
              <a:rPr lang="fr-FR" b="0" dirty="0" err="1">
                <a:latin typeface="Calibri" panose="020F0502020204030204" pitchFamily="34" charset="0"/>
                <a:cs typeface="Calibri" panose="020F0502020204030204" pitchFamily="34" charset="0"/>
              </a:rPr>
              <a:t>supply</a:t>
            </a:r>
            <a:r>
              <a:rPr lang="fr-FR" b="0" dirty="0" smtClean="0">
                <a:latin typeface="Calibri" panose="020F0502020204030204" pitchFamily="34" charset="0"/>
                <a:cs typeface="Calibri" panose="020F0502020204030204" pitchFamily="34" charset="0"/>
              </a:rPr>
              <a:t>.</a:t>
            </a:r>
          </a:p>
          <a:p>
            <a:pPr lvl="0" algn="l"/>
            <a:endParaRPr lang="es-ES" b="0" dirty="0">
              <a:latin typeface="Calibri" panose="020F0502020204030204" pitchFamily="34" charset="0"/>
              <a:cs typeface="Calibri" panose="020F0502020204030204" pitchFamily="34" charset="0"/>
            </a:endParaRPr>
          </a:p>
          <a:p>
            <a:pPr lvl="0" algn="l"/>
            <a:r>
              <a:rPr lang="fr-FR" b="0" dirty="0">
                <a:latin typeface="Calibri" panose="020F0502020204030204" pitchFamily="34" charset="0"/>
                <a:cs typeface="Calibri" panose="020F0502020204030204" pitchFamily="34" charset="0"/>
              </a:rPr>
              <a:t>UNIT 4. </a:t>
            </a:r>
            <a:r>
              <a:rPr lang="fr-FR" b="0" dirty="0" err="1">
                <a:latin typeface="Calibri" panose="020F0502020204030204" pitchFamily="34" charset="0"/>
                <a:cs typeface="Calibri" panose="020F0502020204030204" pitchFamily="34" charset="0"/>
              </a:rPr>
              <a:t>Problems</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associated</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with</a:t>
            </a:r>
            <a:r>
              <a:rPr lang="fr-FR" b="0" dirty="0">
                <a:latin typeface="Calibri" panose="020F0502020204030204" pitchFamily="34" charset="0"/>
                <a:cs typeface="Calibri" panose="020F0502020204030204" pitchFamily="34" charset="0"/>
              </a:rPr>
              <a:t> the manufacture, sale and maintenance of </a:t>
            </a:r>
            <a:r>
              <a:rPr lang="fr-FR" b="0" dirty="0" err="1">
                <a:latin typeface="Calibri" panose="020F0502020204030204" pitchFamily="34" charset="0"/>
                <a:cs typeface="Calibri" panose="020F0502020204030204" pitchFamily="34" charset="0"/>
              </a:rPr>
              <a:t>this</a:t>
            </a:r>
            <a:r>
              <a:rPr lang="fr-FR" b="0" dirty="0">
                <a:latin typeface="Calibri" panose="020F0502020204030204" pitchFamily="34" charset="0"/>
                <a:cs typeface="Calibri" panose="020F0502020204030204" pitchFamily="34" charset="0"/>
              </a:rPr>
              <a:t> type of </a:t>
            </a:r>
            <a:r>
              <a:rPr lang="fr-FR" b="0" dirty="0" err="1">
                <a:latin typeface="Calibri" panose="020F0502020204030204" pitchFamily="34" charset="0"/>
                <a:cs typeface="Calibri" panose="020F0502020204030204" pitchFamily="34" charset="0"/>
              </a:rPr>
              <a:t>furniture</a:t>
            </a:r>
            <a:r>
              <a:rPr lang="fr-FR" b="0" dirty="0">
                <a:latin typeface="Calibri" panose="020F0502020204030204" pitchFamily="34" charset="0"/>
                <a:cs typeface="Calibri" panose="020F0502020204030204" pitchFamily="34" charset="0"/>
              </a:rPr>
              <a:t>. Possible solutions. Adaptation to the applicable </a:t>
            </a:r>
            <a:r>
              <a:rPr lang="fr-FR" b="0" dirty="0" err="1">
                <a:latin typeface="Calibri" panose="020F0502020204030204" pitchFamily="34" charset="0"/>
                <a:cs typeface="Calibri" panose="020F0502020204030204" pitchFamily="34" charset="0"/>
              </a:rPr>
              <a:t>regulations</a:t>
            </a:r>
            <a:r>
              <a:rPr lang="fr-FR" b="0" dirty="0">
                <a:latin typeface="Calibri" panose="020F0502020204030204" pitchFamily="34" charset="0"/>
                <a:cs typeface="Calibri" panose="020F0502020204030204" pitchFamily="34" charset="0"/>
              </a:rPr>
              <a:t> for </a:t>
            </a:r>
            <a:r>
              <a:rPr lang="fr-FR" b="0" dirty="0" err="1">
                <a:latin typeface="Calibri" panose="020F0502020204030204" pitchFamily="34" charset="0"/>
                <a:cs typeface="Calibri" panose="020F0502020204030204" pitchFamily="34" charset="0"/>
              </a:rPr>
              <a:t>electrical</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elements</a:t>
            </a:r>
            <a:r>
              <a:rPr lang="fr-FR" b="0" dirty="0">
                <a:latin typeface="Calibri" panose="020F0502020204030204" pitchFamily="34" charset="0"/>
                <a:cs typeface="Calibri" panose="020F0502020204030204" pitchFamily="34" charset="0"/>
              </a:rPr>
              <a:t> in </a:t>
            </a:r>
            <a:r>
              <a:rPr lang="fr-FR" b="0" dirty="0" err="1">
                <a:latin typeface="Calibri" panose="020F0502020204030204" pitchFamily="34" charset="0"/>
                <a:cs typeface="Calibri" panose="020F0502020204030204" pitchFamily="34" charset="0"/>
              </a:rPr>
              <a:t>furniture</a:t>
            </a:r>
            <a:r>
              <a:rPr lang="fr-FR" b="0" dirty="0" smtClean="0">
                <a:latin typeface="Calibri" panose="020F0502020204030204" pitchFamily="34" charset="0"/>
                <a:cs typeface="Calibri" panose="020F0502020204030204" pitchFamily="34" charset="0"/>
              </a:rPr>
              <a:t>.</a:t>
            </a:r>
          </a:p>
          <a:p>
            <a:pPr lvl="0" algn="l"/>
            <a:endParaRPr lang="es-ES" b="0" dirty="0">
              <a:latin typeface="Calibri" panose="020F0502020204030204" pitchFamily="34" charset="0"/>
              <a:cs typeface="Calibri" panose="020F0502020204030204" pitchFamily="34" charset="0"/>
            </a:endParaRPr>
          </a:p>
          <a:p>
            <a:pPr lvl="0" algn="l"/>
            <a:r>
              <a:rPr lang="fr-FR" b="0" dirty="0">
                <a:latin typeface="Calibri" panose="020F0502020204030204" pitchFamily="34" charset="0"/>
                <a:cs typeface="Calibri" panose="020F0502020204030204" pitchFamily="34" charset="0"/>
              </a:rPr>
              <a:t>UNIT 5. </a:t>
            </a:r>
            <a:r>
              <a:rPr lang="fr-FR" b="0" dirty="0" err="1">
                <a:latin typeface="Calibri" panose="020F0502020204030204" pitchFamily="34" charset="0"/>
                <a:cs typeface="Calibri" panose="020F0502020204030204" pitchFamily="34" charset="0"/>
              </a:rPr>
              <a:t>Practical</a:t>
            </a:r>
            <a:r>
              <a:rPr lang="fr-FR" b="0" dirty="0">
                <a:latin typeface="Calibri" panose="020F0502020204030204" pitchFamily="34" charset="0"/>
                <a:cs typeface="Calibri" panose="020F0502020204030204" pitchFamily="34" charset="0"/>
              </a:rPr>
              <a:t> cases of </a:t>
            </a:r>
            <a:r>
              <a:rPr lang="fr-FR" b="0" dirty="0" err="1">
                <a:latin typeface="Calibri" panose="020F0502020204030204" pitchFamily="34" charset="0"/>
                <a:cs typeface="Calibri" panose="020F0502020204030204" pitchFamily="34" charset="0"/>
              </a:rPr>
              <a:t>sensor</a:t>
            </a:r>
            <a:r>
              <a:rPr lang="fr-FR" b="0" dirty="0">
                <a:latin typeface="Calibri" panose="020F0502020204030204" pitchFamily="34" charset="0"/>
                <a:cs typeface="Calibri" panose="020F0502020204030204" pitchFamily="34" charset="0"/>
              </a:rPr>
              <a:t> handling, </a:t>
            </a:r>
            <a:r>
              <a:rPr lang="fr-FR" b="0" dirty="0" err="1">
                <a:latin typeface="Calibri" panose="020F0502020204030204" pitchFamily="34" charset="0"/>
                <a:cs typeface="Calibri" panose="020F0502020204030204" pitchFamily="34" charset="0"/>
              </a:rPr>
              <a:t>programming</a:t>
            </a:r>
            <a:r>
              <a:rPr lang="fr-FR" b="0" dirty="0">
                <a:latin typeface="Calibri" panose="020F0502020204030204" pitchFamily="34" charset="0"/>
                <a:cs typeface="Calibri" panose="020F0502020204030204" pitchFamily="34" charset="0"/>
              </a:rPr>
              <a:t>, insertion in </a:t>
            </a:r>
            <a:r>
              <a:rPr lang="fr-FR" b="0" dirty="0" err="1">
                <a:latin typeface="Calibri" panose="020F0502020204030204" pitchFamily="34" charset="0"/>
                <a:cs typeface="Calibri" panose="020F0502020204030204" pitchFamily="34" charset="0"/>
              </a:rPr>
              <a:t>furniture</a:t>
            </a:r>
            <a:r>
              <a:rPr lang="fr-FR" b="0" dirty="0" smtClean="0">
                <a:latin typeface="Calibri" panose="020F0502020204030204" pitchFamily="34" charset="0"/>
                <a:cs typeface="Calibri" panose="020F0502020204030204" pitchFamily="34" charset="0"/>
              </a:rPr>
              <a:t>,</a:t>
            </a:r>
          </a:p>
          <a:p>
            <a:pPr lvl="0" algn="l"/>
            <a:endParaRPr lang="es-ES" b="0" dirty="0">
              <a:latin typeface="Calibri" panose="020F0502020204030204" pitchFamily="34" charset="0"/>
              <a:cs typeface="Calibri" panose="020F0502020204030204" pitchFamily="34" charset="0"/>
            </a:endParaRPr>
          </a:p>
          <a:p>
            <a:pPr lvl="0" algn="l"/>
            <a:r>
              <a:rPr lang="fr-FR" b="0" dirty="0">
                <a:latin typeface="Calibri" panose="020F0502020204030204" pitchFamily="34" charset="0"/>
                <a:cs typeface="Calibri" panose="020F0502020204030204" pitchFamily="34" charset="0"/>
              </a:rPr>
              <a:t>UNIT 6. </a:t>
            </a:r>
            <a:r>
              <a:rPr lang="fr-FR" b="0" dirty="0" err="1">
                <a:latin typeface="Calibri" panose="020F0502020204030204" pitchFamily="34" charset="0"/>
                <a:cs typeface="Calibri" panose="020F0502020204030204" pitchFamily="34" charset="0"/>
              </a:rPr>
              <a:t>Related</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research</a:t>
            </a:r>
            <a:r>
              <a:rPr lang="fr-FR" b="0" dirty="0">
                <a:latin typeface="Calibri" panose="020F0502020204030204" pitchFamily="34" charset="0"/>
                <a:cs typeface="Calibri" panose="020F0502020204030204" pitchFamily="34" charset="0"/>
              </a:rPr>
              <a:t>/innovation </a:t>
            </a:r>
            <a:r>
              <a:rPr lang="fr-FR" b="0" dirty="0" err="1">
                <a:latin typeface="Calibri" panose="020F0502020204030204" pitchFamily="34" charset="0"/>
                <a:cs typeface="Calibri" panose="020F0502020204030204" pitchFamily="34" charset="0"/>
              </a:rPr>
              <a:t>projects</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illustrating</a:t>
            </a:r>
            <a:r>
              <a:rPr lang="fr-FR" b="0" dirty="0">
                <a:latin typeface="Calibri" panose="020F0502020204030204" pitchFamily="34" charset="0"/>
                <a:cs typeface="Calibri" panose="020F0502020204030204" pitchFamily="34" charset="0"/>
              </a:rPr>
              <a:t> the </a:t>
            </a:r>
            <a:r>
              <a:rPr lang="fr-FR" b="0" dirty="0" err="1">
                <a:latin typeface="Calibri" panose="020F0502020204030204" pitchFamily="34" charset="0"/>
                <a:cs typeface="Calibri" panose="020F0502020204030204" pitchFamily="34" charset="0"/>
              </a:rPr>
              <a:t>latest</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developments</a:t>
            </a:r>
            <a:r>
              <a:rPr lang="fr-FR" b="0" dirty="0">
                <a:latin typeface="Calibri" panose="020F0502020204030204" pitchFamily="34" charset="0"/>
                <a:cs typeface="Calibri" panose="020F0502020204030204" pitchFamily="34" charset="0"/>
              </a:rPr>
              <a:t> in the </a:t>
            </a:r>
            <a:r>
              <a:rPr lang="fr-FR" b="0" dirty="0" err="1">
                <a:latin typeface="Calibri" panose="020F0502020204030204" pitchFamily="34" charset="0"/>
                <a:cs typeface="Calibri" panose="020F0502020204030204" pitchFamily="34" charset="0"/>
              </a:rPr>
              <a:t>sector</a:t>
            </a:r>
            <a:r>
              <a:rPr lang="fr-FR" b="0" dirty="0">
                <a:latin typeface="Calibri" panose="020F0502020204030204" pitchFamily="34" charset="0"/>
                <a:cs typeface="Calibri" panose="020F0502020204030204" pitchFamily="34" charset="0"/>
              </a:rPr>
              <a:t>.</a:t>
            </a:r>
            <a:endParaRPr lang="es-ES" b="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791214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670142" y="361209"/>
            <a:ext cx="7509354" cy="646331"/>
          </a:xfrm>
          <a:prstGeom prst="rect">
            <a:avLst/>
          </a:prstGeom>
        </p:spPr>
        <p:txBody>
          <a:bodyPr wrap="square">
            <a:spAutoFit/>
          </a:bodyPr>
          <a:lstStyle/>
          <a:p>
            <a:pPr lvl="0" algn="l"/>
            <a:r>
              <a:rPr lang="fr-FR" dirty="0">
                <a:latin typeface="Calibri" panose="020F0502020204030204" pitchFamily="34" charset="0"/>
                <a:cs typeface="Calibri" panose="020F0502020204030204" pitchFamily="34" charset="0"/>
              </a:rPr>
              <a:t>UNIT 1.  INTRODUCTION TO THE CONCEPT OF SMART FURNITURE. DIGITAL FURNITURE VS. INTELLIGENT FURNITURE. EVOLUTION.</a:t>
            </a:r>
            <a:endParaRPr lang="es-ES" dirty="0">
              <a:latin typeface="Calibri" panose="020F0502020204030204" pitchFamily="34" charset="0"/>
              <a:cs typeface="Calibri" panose="020F0502020204030204" pitchFamily="34" charset="0"/>
            </a:endParaRPr>
          </a:p>
        </p:txBody>
      </p:sp>
      <p:sp>
        <p:nvSpPr>
          <p:cNvPr id="7" name="6 Rectángulo"/>
          <p:cNvSpPr/>
          <p:nvPr/>
        </p:nvSpPr>
        <p:spPr>
          <a:xfrm>
            <a:off x="760479" y="1698020"/>
            <a:ext cx="2144625" cy="369332"/>
          </a:xfrm>
          <a:prstGeom prst="rect">
            <a:avLst/>
          </a:prstGeom>
        </p:spPr>
        <p:txBody>
          <a:bodyPr wrap="none">
            <a:spAutoFit/>
          </a:bodyPr>
          <a:lstStyle/>
          <a:p>
            <a:r>
              <a:rPr lang="en-US" dirty="0" smtClean="0">
                <a:latin typeface="Calibri" panose="020F0502020204030204" pitchFamily="34" charset="0"/>
                <a:cs typeface="Calibri" panose="020F0502020204030204" pitchFamily="34" charset="0"/>
              </a:rPr>
              <a:t>DIGITAL FURNITURE </a:t>
            </a:r>
            <a:endParaRPr lang="en-GB" dirty="0">
              <a:latin typeface="Calibri" panose="020F0502020204030204" pitchFamily="34" charset="0"/>
              <a:cs typeface="Calibri" panose="020F0502020204030204" pitchFamily="34" charset="0"/>
            </a:endParaRPr>
          </a:p>
        </p:txBody>
      </p:sp>
      <p:pic>
        <p:nvPicPr>
          <p:cNvPr id="1026" name="Imagen 21" descr="Pink Table from The Shipping auc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2013" y="2211648"/>
            <a:ext cx="2428875" cy="2428875"/>
          </a:xfrm>
          <a:prstGeom prst="rect">
            <a:avLst/>
          </a:prstGeom>
          <a:noFill/>
          <a:extLst>
            <a:ext uri="{909E8E84-426E-40DD-AFC4-6F175D3DCCD1}">
              <a14:hiddenFill xmlns:a14="http://schemas.microsoft.com/office/drawing/2010/main">
                <a:solidFill>
                  <a:srgbClr val="FFFFFF"/>
                </a:solidFill>
              </a14:hiddenFill>
            </a:ext>
          </a:extLst>
        </p:spPr>
      </p:pic>
      <p:sp>
        <p:nvSpPr>
          <p:cNvPr id="9" name="8 Rectángulo"/>
          <p:cNvSpPr/>
          <p:nvPr/>
        </p:nvSpPr>
        <p:spPr>
          <a:xfrm>
            <a:off x="432476" y="4806401"/>
            <a:ext cx="3670684" cy="369332"/>
          </a:xfrm>
          <a:prstGeom prst="rect">
            <a:avLst/>
          </a:prstGeom>
        </p:spPr>
        <p:txBody>
          <a:bodyPr wrap="none">
            <a:spAutoFit/>
          </a:bodyPr>
          <a:lstStyle/>
          <a:p>
            <a:r>
              <a:rPr lang="fr-FR" dirty="0" err="1">
                <a:latin typeface="Calibri" panose="020F0502020204030204" pitchFamily="34" charset="0"/>
                <a:cs typeface="Calibri" panose="020F0502020204030204" pitchFamily="34" charset="0"/>
              </a:rPr>
              <a:t>Deep</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Space</a:t>
            </a:r>
            <a:r>
              <a:rPr lang="fr-FR" dirty="0">
                <a:latin typeface="Calibri" panose="020F0502020204030204" pitchFamily="34" charset="0"/>
                <a:cs typeface="Calibri" panose="020F0502020204030204" pitchFamily="34" charset="0"/>
              </a:rPr>
              <a:t> sofa. </a:t>
            </a:r>
            <a:r>
              <a:rPr lang="fr-FR" dirty="0" err="1">
                <a:latin typeface="Calibri" panose="020F0502020204030204" pitchFamily="34" charset="0"/>
                <a:cs typeface="Calibri" panose="020F0502020204030204" pitchFamily="34" charset="0"/>
              </a:rPr>
              <a:t>Exists</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only</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digitally</a:t>
            </a:r>
            <a:endParaRPr lang="en-GB" dirty="0">
              <a:latin typeface="Calibri" panose="020F0502020204030204" pitchFamily="34" charset="0"/>
              <a:cs typeface="Calibri" panose="020F0502020204030204" pitchFamily="34" charset="0"/>
            </a:endParaRPr>
          </a:p>
        </p:txBody>
      </p:sp>
      <p:pic>
        <p:nvPicPr>
          <p:cNvPr id="12" name="Picture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39916" y="2414392"/>
            <a:ext cx="1741805" cy="1743710"/>
          </a:xfrm>
          <a:prstGeom prst="rect">
            <a:avLst/>
          </a:prstGeom>
          <a:noFill/>
          <a:ln>
            <a:noFill/>
          </a:ln>
          <a:extLst/>
        </p:spPr>
      </p:pic>
      <p:sp>
        <p:nvSpPr>
          <p:cNvPr id="10" name="9 Rectángulo"/>
          <p:cNvSpPr/>
          <p:nvPr/>
        </p:nvSpPr>
        <p:spPr>
          <a:xfrm>
            <a:off x="4572000" y="4640523"/>
            <a:ext cx="4572000" cy="646331"/>
          </a:xfrm>
          <a:prstGeom prst="rect">
            <a:avLst/>
          </a:prstGeom>
        </p:spPr>
        <p:txBody>
          <a:bodyPr>
            <a:spAutoFit/>
          </a:bodyPr>
          <a:lstStyle/>
          <a:p>
            <a:r>
              <a:rPr lang="fr-FR" dirty="0">
                <a:latin typeface="Calibri" panose="020F0502020204030204" pitchFamily="34" charset="0"/>
                <a:cs typeface="Calibri" panose="020F0502020204030204" pitchFamily="34" charset="0"/>
              </a:rPr>
              <a:t>Digital model of desk table </a:t>
            </a:r>
            <a:r>
              <a:rPr lang="fr-FR" dirty="0" err="1">
                <a:latin typeface="Calibri" panose="020F0502020204030204" pitchFamily="34" charset="0"/>
                <a:cs typeface="Calibri" panose="020F0502020204030204" pitchFamily="34" charset="0"/>
              </a:rPr>
              <a:t>avalaible</a:t>
            </a:r>
            <a:r>
              <a:rPr lang="fr-FR" dirty="0">
                <a:latin typeface="Calibri" panose="020F0502020204030204" pitchFamily="34" charset="0"/>
                <a:cs typeface="Calibri" panose="020F0502020204030204" pitchFamily="34" charset="0"/>
              </a:rPr>
              <a:t> in </a:t>
            </a:r>
            <a:r>
              <a:rPr lang="fr-FR" u="sng" dirty="0">
                <a:latin typeface="Calibri" panose="020F0502020204030204" pitchFamily="34" charset="0"/>
                <a:cs typeface="Calibri" panose="020F0502020204030204" pitchFamily="34" charset="0"/>
                <a:hlinkClick r:id="rId4"/>
              </a:rPr>
              <a:t>https://</a:t>
            </a:r>
            <a:r>
              <a:rPr lang="fr-FR" u="sng" dirty="0" smtClean="0">
                <a:latin typeface="Calibri" panose="020F0502020204030204" pitchFamily="34" charset="0"/>
                <a:cs typeface="Calibri" panose="020F0502020204030204" pitchFamily="34" charset="0"/>
                <a:hlinkClick r:id="rId4"/>
              </a:rPr>
              <a:t>www.turbosquid.com</a:t>
            </a:r>
            <a:endParaRPr lang="fr-FR" u="sng"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079082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4707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38411" y="474345"/>
            <a:ext cx="8217074" cy="5355312"/>
          </a:xfrm>
          <a:prstGeom prst="rect">
            <a:avLst/>
          </a:prstGeom>
        </p:spPr>
        <p:txBody>
          <a:bodyPr wrap="square">
            <a:spAutoFit/>
          </a:bodyPr>
          <a:lstStyle/>
          <a:p>
            <a:pPr algn="l"/>
            <a:endParaRPr lang="en-US" b="0" dirty="0">
              <a:latin typeface="Calibri" panose="020F0502020204030204" pitchFamily="34" charset="0"/>
              <a:cs typeface="Calibri" panose="020F0502020204030204" pitchFamily="34" charset="0"/>
            </a:endParaRPr>
          </a:p>
          <a:p>
            <a:pPr algn="l"/>
            <a:r>
              <a:rPr lang="en-US" dirty="0" smtClean="0">
                <a:latin typeface="Calibri" panose="020F0502020204030204" pitchFamily="34" charset="0"/>
                <a:cs typeface="Calibri" panose="020F0502020204030204" pitchFamily="34" charset="0"/>
              </a:rPr>
              <a:t>SOME CONSIDERATIONS:</a:t>
            </a:r>
          </a:p>
          <a:p>
            <a:pPr algn="l"/>
            <a:endParaRPr lang="en-US" b="0" dirty="0">
              <a:latin typeface="Calibri" panose="020F0502020204030204" pitchFamily="34" charset="0"/>
              <a:cs typeface="Calibri" panose="020F0502020204030204" pitchFamily="34" charset="0"/>
            </a:endParaRPr>
          </a:p>
          <a:p>
            <a:pPr algn="l"/>
            <a:r>
              <a:rPr lang="en-US" b="0" dirty="0" smtClean="0">
                <a:latin typeface="Calibri" panose="020F0502020204030204" pitchFamily="34" charset="0"/>
                <a:cs typeface="Calibri" panose="020F0502020204030204" pitchFamily="34" charset="0"/>
              </a:rPr>
              <a:t>For </a:t>
            </a:r>
            <a:r>
              <a:rPr lang="en-US" b="0" dirty="0">
                <a:latin typeface="Calibri" panose="020F0502020204030204" pitchFamily="34" charset="0"/>
                <a:cs typeface="Calibri" panose="020F0502020204030204" pitchFamily="34" charset="0"/>
              </a:rPr>
              <a:t>a piece of furniture to be considered "intelligent", it must not only integrate some kind of technology, but it must also meet two conditions</a:t>
            </a:r>
            <a:r>
              <a:rPr lang="en-US" b="0" dirty="0" smtClean="0">
                <a:latin typeface="Calibri" panose="020F0502020204030204" pitchFamily="34" charset="0"/>
                <a:cs typeface="Calibri" panose="020F0502020204030204" pitchFamily="34" charset="0"/>
              </a:rPr>
              <a:t>:</a:t>
            </a:r>
          </a:p>
          <a:p>
            <a:pPr algn="l"/>
            <a:endParaRPr lang="es-ES" b="0" dirty="0" smtClean="0">
              <a:latin typeface="Calibri" panose="020F0502020204030204" pitchFamily="34" charset="0"/>
              <a:cs typeface="Calibri" panose="020F0502020204030204" pitchFamily="34" charset="0"/>
            </a:endParaRPr>
          </a:p>
          <a:p>
            <a:pPr marL="285750" lvl="0" indent="-285750" algn="l">
              <a:buFont typeface="Arial" panose="020B0604020202020204" pitchFamily="34" charset="0"/>
              <a:buChar char="•"/>
            </a:pPr>
            <a:r>
              <a:rPr lang="en-US" b="0" dirty="0" smtClean="0">
                <a:latin typeface="Calibri" panose="020F0502020204030204" pitchFamily="34" charset="0"/>
                <a:cs typeface="Calibri" panose="020F0502020204030204" pitchFamily="34" charset="0"/>
              </a:rPr>
              <a:t>It </a:t>
            </a:r>
            <a:r>
              <a:rPr lang="en-US" b="0" dirty="0">
                <a:latin typeface="Calibri" panose="020F0502020204030204" pitchFamily="34" charset="0"/>
                <a:cs typeface="Calibri" panose="020F0502020204030204" pitchFamily="34" charset="0"/>
              </a:rPr>
              <a:t>must be </a:t>
            </a:r>
            <a:r>
              <a:rPr lang="en-US" dirty="0">
                <a:latin typeface="Calibri" panose="020F0502020204030204" pitchFamily="34" charset="0"/>
                <a:cs typeface="Calibri" panose="020F0502020204030204" pitchFamily="34" charset="0"/>
              </a:rPr>
              <a:t>able to </a:t>
            </a:r>
            <a:r>
              <a:rPr lang="en-US" dirty="0" err="1">
                <a:latin typeface="Calibri" panose="020F0502020204030204" pitchFamily="34" charset="0"/>
                <a:cs typeface="Calibri" panose="020F0502020204030204" pitchFamily="34" charset="0"/>
              </a:rPr>
              <a:t>recognise</a:t>
            </a:r>
            <a:r>
              <a:rPr lang="en-US" dirty="0">
                <a:latin typeface="Calibri" panose="020F0502020204030204" pitchFamily="34" charset="0"/>
                <a:cs typeface="Calibri" panose="020F0502020204030204" pitchFamily="34" charset="0"/>
              </a:rPr>
              <a:t> environmental </a:t>
            </a:r>
            <a:r>
              <a:rPr lang="en-US" b="0" dirty="0">
                <a:latin typeface="Calibri" panose="020F0502020204030204" pitchFamily="34" charset="0"/>
                <a:cs typeface="Calibri" panose="020F0502020204030204" pitchFamily="34" charset="0"/>
              </a:rPr>
              <a:t>conditions. For example, it must be able to measure environmental conditions (temperature, humidity, sound, lighting, etc.), identify the user or his physiology, identify its location, etc</a:t>
            </a:r>
            <a:r>
              <a:rPr lang="en-US" b="0" dirty="0" smtClean="0">
                <a:latin typeface="Calibri" panose="020F0502020204030204" pitchFamily="34" charset="0"/>
                <a:cs typeface="Calibri" panose="020F0502020204030204" pitchFamily="34" charset="0"/>
              </a:rPr>
              <a:t>.</a:t>
            </a:r>
          </a:p>
          <a:p>
            <a:pPr marL="285750" lvl="0" indent="-285750" algn="l">
              <a:buFont typeface="Arial" panose="020B0604020202020204" pitchFamily="34" charset="0"/>
              <a:buChar char="•"/>
            </a:pPr>
            <a:endParaRPr lang="en-US" b="0" dirty="0" smtClean="0">
              <a:latin typeface="Calibri" panose="020F0502020204030204" pitchFamily="34" charset="0"/>
              <a:cs typeface="Calibri" panose="020F0502020204030204" pitchFamily="34" charset="0"/>
            </a:endParaRPr>
          </a:p>
          <a:p>
            <a:pPr marL="285750" lvl="0" indent="-285750" algn="l">
              <a:buFont typeface="Arial" panose="020B0604020202020204" pitchFamily="34" charset="0"/>
              <a:buChar char="•"/>
            </a:pPr>
            <a:endParaRPr lang="en-US" b="0" dirty="0">
              <a:latin typeface="Calibri" panose="020F0502020204030204" pitchFamily="34" charset="0"/>
              <a:cs typeface="Calibri" panose="020F0502020204030204" pitchFamily="34" charset="0"/>
            </a:endParaRPr>
          </a:p>
          <a:p>
            <a:pPr marL="285750" lvl="0" indent="-285750" algn="l">
              <a:buFont typeface="Arial" panose="020B0604020202020204" pitchFamily="34" charset="0"/>
              <a:buChar char="•"/>
            </a:pPr>
            <a:endParaRPr lang="en-US" b="0" dirty="0" smtClean="0">
              <a:latin typeface="Calibri" panose="020F0502020204030204" pitchFamily="34" charset="0"/>
              <a:cs typeface="Calibri" panose="020F0502020204030204" pitchFamily="34" charset="0"/>
            </a:endParaRPr>
          </a:p>
          <a:p>
            <a:pPr marL="285750" lvl="0" indent="-285750" algn="l">
              <a:buFont typeface="Arial" panose="020B0604020202020204" pitchFamily="34" charset="0"/>
              <a:buChar char="•"/>
            </a:pPr>
            <a:endParaRPr lang="en-US" b="0" dirty="0">
              <a:latin typeface="Calibri" panose="020F0502020204030204" pitchFamily="34" charset="0"/>
              <a:cs typeface="Calibri" panose="020F0502020204030204" pitchFamily="34" charset="0"/>
            </a:endParaRPr>
          </a:p>
          <a:p>
            <a:pPr marL="285750" lvl="0" indent="-285750" algn="l">
              <a:buFont typeface="Arial" panose="020B0604020202020204" pitchFamily="34" charset="0"/>
              <a:buChar char="•"/>
            </a:pPr>
            <a:endParaRPr lang="es-ES" b="0" dirty="0">
              <a:latin typeface="Calibri" panose="020F0502020204030204" pitchFamily="34" charset="0"/>
              <a:cs typeface="Calibri" panose="020F0502020204030204" pitchFamily="34" charset="0"/>
            </a:endParaRPr>
          </a:p>
          <a:p>
            <a:pPr marL="285750" lvl="0" indent="-285750" algn="l">
              <a:buFont typeface="Arial" panose="020B0604020202020204" pitchFamily="34" charset="0"/>
              <a:buChar char="•"/>
            </a:pPr>
            <a:r>
              <a:rPr lang="en-US" b="0" dirty="0">
                <a:latin typeface="Calibri" panose="020F0502020204030204" pitchFamily="34" charset="0"/>
                <a:cs typeface="Calibri" panose="020F0502020204030204" pitchFamily="34" charset="0"/>
              </a:rPr>
              <a:t>It should be </a:t>
            </a:r>
            <a:r>
              <a:rPr lang="en-US" dirty="0">
                <a:latin typeface="Calibri" panose="020F0502020204030204" pitchFamily="34" charset="0"/>
                <a:cs typeface="Calibri" panose="020F0502020204030204" pitchFamily="34" charset="0"/>
              </a:rPr>
              <a:t>able to modify some of its characteristics to adapt to changes in the environment or communicate this change to the user for decision making</a:t>
            </a:r>
            <a:r>
              <a:rPr lang="en-US" b="0" dirty="0">
                <a:latin typeface="Calibri" panose="020F0502020204030204" pitchFamily="34" charset="0"/>
                <a:cs typeface="Calibri" panose="020F0502020204030204" pitchFamily="34" charset="0"/>
              </a:rPr>
              <a:t>. For example, it could automatically change the conditions of the environment (turn on/off lights, turn on the air conditioning, etc.), or it could automatically adapt to the height of the user if we were talking about a chair.</a:t>
            </a:r>
            <a:endParaRPr lang="es-ES" b="0" dirty="0">
              <a:latin typeface="Calibri" panose="020F0502020204030204" pitchFamily="34" charset="0"/>
              <a:cs typeface="Calibri" panose="020F0502020204030204" pitchFamily="34" charset="0"/>
            </a:endParaRPr>
          </a:p>
        </p:txBody>
      </p:sp>
      <p:pic>
        <p:nvPicPr>
          <p:cNvPr id="1026" name="Picture 2" descr="C:\Users\csoriano\AppData\Local\Microsoft\Windows\INetCache\IE\JVRI0AJS\thermometer-at-room-temperatur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9209" y="3152001"/>
            <a:ext cx="771257" cy="102834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csoriano\AppData\Local\Microsoft\Windows\INetCache\IE\91Y4P0LS\001-768x76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3805" y="3093106"/>
            <a:ext cx="1146132" cy="11461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csoriano\AppData\Local\Microsoft\Windows\INetCache\IE\91Y4P0LS\Sound-icon.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8843" y="3207817"/>
            <a:ext cx="1222280" cy="91671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csoriano\AppData\Local\Microsoft\Windows\INetCache\IE\OUIR3BPA\Pulse_oximiter,_Photoplethysmograph[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33422" y="3143209"/>
            <a:ext cx="716948" cy="955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7508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1.png"/>
          <p:cNvPicPr/>
          <p:nvPr/>
        </p:nvPicPr>
        <p:blipFill>
          <a:blip r:embed="rId2"/>
          <a:srcRect/>
          <a:stretch>
            <a:fillRect/>
          </a:stretch>
        </p:blipFill>
        <p:spPr>
          <a:xfrm>
            <a:off x="356991" y="2766177"/>
            <a:ext cx="4753627" cy="3171162"/>
          </a:xfrm>
          <a:prstGeom prst="rect">
            <a:avLst/>
          </a:prstGeom>
          <a:ln/>
        </p:spPr>
      </p:pic>
      <p:sp>
        <p:nvSpPr>
          <p:cNvPr id="5" name="4 Rectángulo"/>
          <p:cNvSpPr/>
          <p:nvPr/>
        </p:nvSpPr>
        <p:spPr>
          <a:xfrm>
            <a:off x="356992" y="274239"/>
            <a:ext cx="4572000" cy="1200329"/>
          </a:xfrm>
          <a:prstGeom prst="rect">
            <a:avLst/>
          </a:prstGeom>
        </p:spPr>
        <p:txBody>
          <a:bodyPr>
            <a:spAutoFit/>
          </a:bodyPr>
          <a:lstStyle/>
          <a:p>
            <a:r>
              <a:rPr lang="en-US" dirty="0">
                <a:latin typeface="Calibri" panose="020F0502020204030204" pitchFamily="34" charset="0"/>
                <a:cs typeface="Calibri" panose="020F0502020204030204" pitchFamily="34" charset="0"/>
              </a:rPr>
              <a:t>Smart Furniture as a Component of a Smart City—Definition Based on Key Technologies </a:t>
            </a:r>
            <a:r>
              <a:rPr lang="en-US" dirty="0" smtClean="0">
                <a:latin typeface="Calibri" panose="020F0502020204030204" pitchFamily="34" charset="0"/>
                <a:cs typeface="Calibri" panose="020F0502020204030204" pitchFamily="34" charset="0"/>
              </a:rPr>
              <a:t>Specification. </a:t>
            </a:r>
            <a:r>
              <a:rPr lang="fr-FR" b="0" dirty="0">
                <a:latin typeface="Calibri" panose="020F0502020204030204" pitchFamily="34" charset="0"/>
                <a:cs typeface="Calibri" panose="020F0502020204030204" pitchFamily="34" charset="0"/>
              </a:rPr>
              <a:t>(</a:t>
            </a:r>
            <a:r>
              <a:rPr lang="fr-FR" b="0" dirty="0" err="1">
                <a:latin typeface="Calibri" panose="020F0502020204030204" pitchFamily="34" charset="0"/>
                <a:cs typeface="Calibri" panose="020F0502020204030204" pitchFamily="34" charset="0"/>
              </a:rPr>
              <a:t>Krejcar</a:t>
            </a:r>
            <a:r>
              <a:rPr lang="fr-FR" b="0" dirty="0">
                <a:latin typeface="Calibri" panose="020F0502020204030204" pitchFamily="34" charset="0"/>
                <a:cs typeface="Calibri" panose="020F0502020204030204" pitchFamily="34" charset="0"/>
              </a:rPr>
              <a:t> et al., 2019)</a:t>
            </a:r>
            <a:endParaRPr lang="es-ES"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sp>
        <p:nvSpPr>
          <p:cNvPr id="7" name="6 CuadroTexto"/>
          <p:cNvSpPr txBox="1"/>
          <p:nvPr/>
        </p:nvSpPr>
        <p:spPr>
          <a:xfrm>
            <a:off x="5311035" y="860514"/>
            <a:ext cx="3356975" cy="4031873"/>
          </a:xfrm>
          <a:prstGeom prst="rect">
            <a:avLst/>
          </a:prstGeom>
          <a:noFill/>
        </p:spPr>
        <p:txBody>
          <a:bodyPr wrap="square" rtlCol="0">
            <a:spAutoFit/>
          </a:bodyPr>
          <a:lstStyle/>
          <a:p>
            <a:pPr algn="just"/>
            <a:r>
              <a:rPr lang="fr-FR" sz="1600" b="0" dirty="0">
                <a:latin typeface="Calibri" panose="020F0502020204030204" pitchFamily="34" charset="0"/>
                <a:cs typeface="Calibri" panose="020F0502020204030204" pitchFamily="34" charset="0"/>
              </a:rPr>
              <a:t>Smart Furniture </a:t>
            </a:r>
            <a:r>
              <a:rPr lang="fr-FR" sz="1600" b="0" dirty="0" err="1">
                <a:latin typeface="Calibri" panose="020F0502020204030204" pitchFamily="34" charset="0"/>
                <a:cs typeface="Calibri" panose="020F0502020204030204" pitchFamily="34" charset="0"/>
              </a:rPr>
              <a:t>is</a:t>
            </a:r>
            <a:r>
              <a:rPr lang="fr-FR" sz="1600" b="0" dirty="0">
                <a:latin typeface="Calibri" panose="020F0502020204030204" pitchFamily="34" charset="0"/>
                <a:cs typeface="Calibri" panose="020F0502020204030204" pitchFamily="34" charset="0"/>
              </a:rPr>
              <a:t> </a:t>
            </a:r>
            <a:r>
              <a:rPr lang="fr-FR" sz="1600" dirty="0" err="1">
                <a:latin typeface="Calibri" panose="020F0502020204030204" pitchFamily="34" charset="0"/>
                <a:cs typeface="Calibri" panose="020F0502020204030204" pitchFamily="34" charset="0"/>
              </a:rPr>
              <a:t>designed</a:t>
            </a:r>
            <a:r>
              <a:rPr lang="fr-FR" sz="1600" dirty="0">
                <a:latin typeface="Calibri" panose="020F0502020204030204" pitchFamily="34" charset="0"/>
                <a:cs typeface="Calibri" panose="020F0502020204030204" pitchFamily="34" charset="0"/>
              </a:rPr>
              <a:t>, </a:t>
            </a:r>
            <a:r>
              <a:rPr lang="fr-FR" sz="1600" dirty="0" err="1">
                <a:latin typeface="Calibri" panose="020F0502020204030204" pitchFamily="34" charset="0"/>
                <a:cs typeface="Calibri" panose="020F0502020204030204" pitchFamily="34" charset="0"/>
              </a:rPr>
              <a:t>networked</a:t>
            </a:r>
            <a:r>
              <a:rPr lang="fr-FR" sz="1600" dirty="0">
                <a:latin typeface="Calibri" panose="020F0502020204030204" pitchFamily="34" charset="0"/>
                <a:cs typeface="Calibri" panose="020F0502020204030204" pitchFamily="34" charset="0"/>
              </a:rPr>
              <a:t> </a:t>
            </a:r>
            <a:r>
              <a:rPr lang="fr-FR" sz="1600" dirty="0" err="1">
                <a:latin typeface="Calibri" panose="020F0502020204030204" pitchFamily="34" charset="0"/>
                <a:cs typeface="Calibri" panose="020F0502020204030204" pitchFamily="34" charset="0"/>
              </a:rPr>
              <a:t>furniture</a:t>
            </a:r>
            <a:r>
              <a:rPr lang="fr-FR" sz="1600" b="0" dirty="0">
                <a:latin typeface="Calibri" panose="020F0502020204030204" pitchFamily="34" charset="0"/>
                <a:cs typeface="Calibri" panose="020F0502020204030204" pitchFamily="34" charset="0"/>
              </a:rPr>
              <a:t> </a:t>
            </a:r>
            <a:r>
              <a:rPr lang="fr-FR" sz="1600" b="0" dirty="0" err="1">
                <a:latin typeface="Calibri" panose="020F0502020204030204" pitchFamily="34" charset="0"/>
                <a:cs typeface="Calibri" panose="020F0502020204030204" pitchFamily="34" charset="0"/>
              </a:rPr>
              <a:t>that</a:t>
            </a:r>
            <a:r>
              <a:rPr lang="fr-FR" sz="1600" b="0" dirty="0">
                <a:latin typeface="Calibri" panose="020F0502020204030204" pitchFamily="34" charset="0"/>
                <a:cs typeface="Calibri" panose="020F0502020204030204" pitchFamily="34" charset="0"/>
              </a:rPr>
              <a:t> </a:t>
            </a:r>
            <a:r>
              <a:rPr lang="fr-FR" sz="1600" b="0" dirty="0" err="1">
                <a:latin typeface="Calibri" panose="020F0502020204030204" pitchFamily="34" charset="0"/>
                <a:cs typeface="Calibri" panose="020F0502020204030204" pitchFamily="34" charset="0"/>
              </a:rPr>
              <a:t>is</a:t>
            </a:r>
            <a:r>
              <a:rPr lang="fr-FR" sz="1600" b="0" dirty="0">
                <a:latin typeface="Calibri" panose="020F0502020204030204" pitchFamily="34" charset="0"/>
                <a:cs typeface="Calibri" panose="020F0502020204030204" pitchFamily="34" charset="0"/>
              </a:rPr>
              <a:t> </a:t>
            </a:r>
            <a:r>
              <a:rPr lang="fr-FR" sz="1600" b="0" dirty="0" err="1">
                <a:latin typeface="Calibri" panose="020F0502020204030204" pitchFamily="34" charset="0"/>
                <a:cs typeface="Calibri" panose="020F0502020204030204" pitchFamily="34" charset="0"/>
              </a:rPr>
              <a:t>equipped</a:t>
            </a:r>
            <a:r>
              <a:rPr lang="fr-FR" sz="1600" b="0" dirty="0">
                <a:latin typeface="Calibri" panose="020F0502020204030204" pitchFamily="34" charset="0"/>
                <a:cs typeface="Calibri" panose="020F0502020204030204" pitchFamily="34" charset="0"/>
              </a:rPr>
              <a:t> </a:t>
            </a:r>
            <a:r>
              <a:rPr lang="fr-FR" sz="1600" b="0" dirty="0" err="1">
                <a:latin typeface="Calibri" panose="020F0502020204030204" pitchFamily="34" charset="0"/>
                <a:cs typeface="Calibri" panose="020F0502020204030204" pitchFamily="34" charset="0"/>
              </a:rPr>
              <a:t>with</a:t>
            </a:r>
            <a:r>
              <a:rPr lang="fr-FR" sz="1600" b="0" dirty="0">
                <a:latin typeface="Calibri" panose="020F0502020204030204" pitchFamily="34" charset="0"/>
                <a:cs typeface="Calibri" panose="020F0502020204030204" pitchFamily="34" charset="0"/>
              </a:rPr>
              <a:t> an </a:t>
            </a:r>
            <a:r>
              <a:rPr lang="fr-FR" sz="1600" dirty="0">
                <a:latin typeface="Calibri" panose="020F0502020204030204" pitchFamily="34" charset="0"/>
                <a:cs typeface="Calibri" panose="020F0502020204030204" pitchFamily="34" charset="0"/>
              </a:rPr>
              <a:t>intelligent system or </a:t>
            </a:r>
            <a:r>
              <a:rPr lang="fr-FR" sz="1600" dirty="0" err="1">
                <a:latin typeface="Calibri" panose="020F0502020204030204" pitchFamily="34" charset="0"/>
                <a:cs typeface="Calibri" panose="020F0502020204030204" pitchFamily="34" charset="0"/>
              </a:rPr>
              <a:t>controller</a:t>
            </a:r>
            <a:r>
              <a:rPr lang="fr-FR" sz="1600" b="0" dirty="0">
                <a:latin typeface="Calibri" panose="020F0502020204030204" pitchFamily="34" charset="0"/>
                <a:cs typeface="Calibri" panose="020F0502020204030204" pitchFamily="34" charset="0"/>
              </a:rPr>
              <a:t> </a:t>
            </a:r>
            <a:r>
              <a:rPr lang="fr-FR" sz="1600" b="0" dirty="0" err="1">
                <a:latin typeface="Calibri" panose="020F0502020204030204" pitchFamily="34" charset="0"/>
                <a:cs typeface="Calibri" panose="020F0502020204030204" pitchFamily="34" charset="0"/>
              </a:rPr>
              <a:t>operated</a:t>
            </a:r>
            <a:r>
              <a:rPr lang="fr-FR" sz="1600" b="0" dirty="0">
                <a:latin typeface="Calibri" panose="020F0502020204030204" pitchFamily="34" charset="0"/>
                <a:cs typeface="Calibri" panose="020F0502020204030204" pitchFamily="34" charset="0"/>
              </a:rPr>
              <a:t> </a:t>
            </a:r>
            <a:r>
              <a:rPr lang="fr-FR" sz="1600" b="0" dirty="0" err="1">
                <a:latin typeface="Calibri" panose="020F0502020204030204" pitchFamily="34" charset="0"/>
                <a:cs typeface="Calibri" panose="020F0502020204030204" pitchFamily="34" charset="0"/>
              </a:rPr>
              <a:t>with</a:t>
            </a:r>
            <a:r>
              <a:rPr lang="fr-FR" sz="1600" b="0" dirty="0">
                <a:latin typeface="Calibri" panose="020F0502020204030204" pitchFamily="34" charset="0"/>
                <a:cs typeface="Calibri" panose="020F0502020204030204" pitchFamily="34" charset="0"/>
              </a:rPr>
              <a:t> the </a:t>
            </a:r>
            <a:r>
              <a:rPr lang="fr-FR" sz="1600" b="0" dirty="0" err="1">
                <a:latin typeface="Calibri" panose="020F0502020204030204" pitchFamily="34" charset="0"/>
                <a:cs typeface="Calibri" panose="020F0502020204030204" pitchFamily="34" charset="0"/>
              </a:rPr>
              <a:t>user's</a:t>
            </a:r>
            <a:r>
              <a:rPr lang="fr-FR" sz="1600" b="0" dirty="0">
                <a:latin typeface="Calibri" panose="020F0502020204030204" pitchFamily="34" charset="0"/>
                <a:cs typeface="Calibri" panose="020F0502020204030204" pitchFamily="34" charset="0"/>
              </a:rPr>
              <a:t> data and </a:t>
            </a:r>
            <a:r>
              <a:rPr lang="fr-FR" sz="1600" b="0" dirty="0" err="1">
                <a:latin typeface="Calibri" panose="020F0502020204030204" pitchFamily="34" charset="0"/>
                <a:cs typeface="Calibri" panose="020F0502020204030204" pitchFamily="34" charset="0"/>
              </a:rPr>
              <a:t>energy</a:t>
            </a:r>
            <a:r>
              <a:rPr lang="fr-FR" sz="1600" b="0" dirty="0">
                <a:latin typeface="Calibri" panose="020F0502020204030204" pitchFamily="34" charset="0"/>
                <a:cs typeface="Calibri" panose="020F0502020204030204" pitchFamily="34" charset="0"/>
              </a:rPr>
              <a:t> sources. Smart Furniture </a:t>
            </a:r>
            <a:r>
              <a:rPr lang="fr-FR" sz="1600" b="0" dirty="0" err="1">
                <a:latin typeface="Calibri" panose="020F0502020204030204" pitchFamily="34" charset="0"/>
                <a:cs typeface="Calibri" panose="020F0502020204030204" pitchFamily="34" charset="0"/>
              </a:rPr>
              <a:t>is</a:t>
            </a:r>
            <a:r>
              <a:rPr lang="fr-FR" sz="1600" b="0" dirty="0">
                <a:latin typeface="Calibri" panose="020F0502020204030204" pitchFamily="34" charset="0"/>
                <a:cs typeface="Calibri" panose="020F0502020204030204" pitchFamily="34" charset="0"/>
              </a:rPr>
              <a:t> able to </a:t>
            </a:r>
            <a:r>
              <a:rPr lang="fr-FR" sz="1600" dirty="0" err="1">
                <a:latin typeface="Calibri" panose="020F0502020204030204" pitchFamily="34" charset="0"/>
                <a:cs typeface="Calibri" panose="020F0502020204030204" pitchFamily="34" charset="0"/>
              </a:rPr>
              <a:t>communicate</a:t>
            </a:r>
            <a:r>
              <a:rPr lang="fr-FR" sz="1600" dirty="0">
                <a:latin typeface="Calibri" panose="020F0502020204030204" pitchFamily="34" charset="0"/>
                <a:cs typeface="Calibri" panose="020F0502020204030204" pitchFamily="34" charset="0"/>
              </a:rPr>
              <a:t> and </a:t>
            </a:r>
            <a:r>
              <a:rPr lang="fr-FR" sz="1600" dirty="0" err="1">
                <a:latin typeface="Calibri" panose="020F0502020204030204" pitchFamily="34" charset="0"/>
                <a:cs typeface="Calibri" panose="020F0502020204030204" pitchFamily="34" charset="0"/>
              </a:rPr>
              <a:t>anticipate</a:t>
            </a:r>
            <a:r>
              <a:rPr lang="fr-FR" sz="1600" dirty="0">
                <a:latin typeface="Calibri" panose="020F0502020204030204" pitchFamily="34" charset="0"/>
                <a:cs typeface="Calibri" panose="020F0502020204030204" pitchFamily="34" charset="0"/>
              </a:rPr>
              <a:t> the </a:t>
            </a:r>
            <a:r>
              <a:rPr lang="fr-FR" sz="1600" dirty="0" err="1">
                <a:latin typeface="Calibri" panose="020F0502020204030204" pitchFamily="34" charset="0"/>
                <a:cs typeface="Calibri" panose="020F0502020204030204" pitchFamily="34" charset="0"/>
              </a:rPr>
              <a:t>user's</a:t>
            </a:r>
            <a:r>
              <a:rPr lang="fr-FR" sz="1600" dirty="0">
                <a:latin typeface="Calibri" panose="020F0502020204030204" pitchFamily="34" charset="0"/>
                <a:cs typeface="Calibri" panose="020F0502020204030204" pitchFamily="34" charset="0"/>
              </a:rPr>
              <a:t> </a:t>
            </a:r>
            <a:r>
              <a:rPr lang="fr-FR" sz="1600" dirty="0" err="1">
                <a:latin typeface="Calibri" panose="020F0502020204030204" pitchFamily="34" charset="0"/>
                <a:cs typeface="Calibri" panose="020F0502020204030204" pitchFamily="34" charset="0"/>
              </a:rPr>
              <a:t>needs</a:t>
            </a:r>
            <a:r>
              <a:rPr lang="fr-FR" sz="1600" dirty="0">
                <a:latin typeface="Calibri" panose="020F0502020204030204" pitchFamily="34" charset="0"/>
                <a:cs typeface="Calibri" panose="020F0502020204030204" pitchFamily="34" charset="0"/>
              </a:rPr>
              <a:t> </a:t>
            </a:r>
            <a:r>
              <a:rPr lang="fr-FR" sz="1600" dirty="0" err="1">
                <a:latin typeface="Calibri" panose="020F0502020204030204" pitchFamily="34" charset="0"/>
                <a:cs typeface="Calibri" panose="020F0502020204030204" pitchFamily="34" charset="0"/>
              </a:rPr>
              <a:t>using</a:t>
            </a:r>
            <a:r>
              <a:rPr lang="fr-FR" sz="1600" dirty="0">
                <a:latin typeface="Calibri" panose="020F0502020204030204" pitchFamily="34" charset="0"/>
                <a:cs typeface="Calibri" panose="020F0502020204030204" pitchFamily="34" charset="0"/>
              </a:rPr>
              <a:t> a </a:t>
            </a:r>
            <a:r>
              <a:rPr lang="fr-FR" sz="1600" dirty="0" err="1">
                <a:latin typeface="Calibri" panose="020F0502020204030204" pitchFamily="34" charset="0"/>
                <a:cs typeface="Calibri" panose="020F0502020204030204" pitchFamily="34" charset="0"/>
              </a:rPr>
              <a:t>plurality</a:t>
            </a:r>
            <a:r>
              <a:rPr lang="fr-FR" sz="1600" dirty="0">
                <a:latin typeface="Calibri" panose="020F0502020204030204" pitchFamily="34" charset="0"/>
                <a:cs typeface="Calibri" panose="020F0502020204030204" pitchFamily="34" charset="0"/>
              </a:rPr>
              <a:t> of </a:t>
            </a:r>
            <a:r>
              <a:rPr lang="fr-FR" sz="1600" dirty="0" err="1">
                <a:latin typeface="Calibri" panose="020F0502020204030204" pitchFamily="34" charset="0"/>
                <a:cs typeface="Calibri" panose="020F0502020204030204" pitchFamily="34" charset="0"/>
              </a:rPr>
              <a:t>sensors</a:t>
            </a:r>
            <a:r>
              <a:rPr lang="fr-FR" sz="1600" dirty="0">
                <a:latin typeface="Calibri" panose="020F0502020204030204" pitchFamily="34" charset="0"/>
                <a:cs typeface="Calibri" panose="020F0502020204030204" pitchFamily="34" charset="0"/>
              </a:rPr>
              <a:t> and </a:t>
            </a:r>
            <a:r>
              <a:rPr lang="fr-FR" sz="1600" dirty="0" err="1">
                <a:latin typeface="Calibri" panose="020F0502020204030204" pitchFamily="34" charset="0"/>
                <a:cs typeface="Calibri" panose="020F0502020204030204" pitchFamily="34" charset="0"/>
              </a:rPr>
              <a:t>actuators</a:t>
            </a:r>
            <a:r>
              <a:rPr lang="fr-FR" sz="1600" b="0" dirty="0">
                <a:latin typeface="Calibri" panose="020F0502020204030204" pitchFamily="34" charset="0"/>
                <a:cs typeface="Calibri" panose="020F0502020204030204" pitchFamily="34" charset="0"/>
              </a:rPr>
              <a:t> </a:t>
            </a:r>
            <a:r>
              <a:rPr lang="fr-FR" sz="1600" b="0" dirty="0" err="1">
                <a:latin typeface="Calibri" panose="020F0502020204030204" pitchFamily="34" charset="0"/>
                <a:cs typeface="Calibri" panose="020F0502020204030204" pitchFamily="34" charset="0"/>
              </a:rPr>
              <a:t>inside</a:t>
            </a:r>
            <a:r>
              <a:rPr lang="fr-FR" sz="1600" b="0" dirty="0">
                <a:latin typeface="Calibri" panose="020F0502020204030204" pitchFamily="34" charset="0"/>
                <a:cs typeface="Calibri" panose="020F0502020204030204" pitchFamily="34" charset="0"/>
              </a:rPr>
              <a:t> the </a:t>
            </a:r>
            <a:r>
              <a:rPr lang="fr-FR" sz="1600" b="0" dirty="0" err="1">
                <a:latin typeface="Calibri" panose="020F0502020204030204" pitchFamily="34" charset="0"/>
                <a:cs typeface="Calibri" panose="020F0502020204030204" pitchFamily="34" charset="0"/>
              </a:rPr>
              <a:t>user's</a:t>
            </a:r>
            <a:r>
              <a:rPr lang="fr-FR" sz="1600" b="0" dirty="0">
                <a:latin typeface="Calibri" panose="020F0502020204030204" pitchFamily="34" charset="0"/>
                <a:cs typeface="Calibri" panose="020F0502020204030204" pitchFamily="34" charset="0"/>
              </a:rPr>
              <a:t> </a:t>
            </a:r>
            <a:r>
              <a:rPr lang="fr-FR" sz="1600" b="0" dirty="0" err="1">
                <a:latin typeface="Calibri" panose="020F0502020204030204" pitchFamily="34" charset="0"/>
                <a:cs typeface="Calibri" panose="020F0502020204030204" pitchFamily="34" charset="0"/>
              </a:rPr>
              <a:t>environment</a:t>
            </a:r>
            <a:r>
              <a:rPr lang="fr-FR" sz="1600" b="0" dirty="0">
                <a:latin typeface="Calibri" panose="020F0502020204030204" pitchFamily="34" charset="0"/>
                <a:cs typeface="Calibri" panose="020F0502020204030204" pitchFamily="34" charset="0"/>
              </a:rPr>
              <a:t>, </a:t>
            </a:r>
            <a:r>
              <a:rPr lang="fr-FR" sz="1600" b="0" dirty="0" err="1">
                <a:latin typeface="Calibri" panose="020F0502020204030204" pitchFamily="34" charset="0"/>
                <a:cs typeface="Calibri" panose="020F0502020204030204" pitchFamily="34" charset="0"/>
              </a:rPr>
              <a:t>resulting</a:t>
            </a:r>
            <a:r>
              <a:rPr lang="fr-FR" sz="1600" b="0" dirty="0">
                <a:latin typeface="Calibri" panose="020F0502020204030204" pitchFamily="34" charset="0"/>
                <a:cs typeface="Calibri" panose="020F0502020204030204" pitchFamily="34" charset="0"/>
              </a:rPr>
              <a:t> in a </a:t>
            </a:r>
            <a:r>
              <a:rPr lang="fr-FR" sz="1600" b="0" dirty="0" err="1">
                <a:latin typeface="Calibri" panose="020F0502020204030204" pitchFamily="34" charset="0"/>
                <a:cs typeface="Calibri" panose="020F0502020204030204" pitchFamily="34" charset="0"/>
              </a:rPr>
              <a:t>form</a:t>
            </a:r>
            <a:r>
              <a:rPr lang="fr-FR" sz="1600" b="0" dirty="0">
                <a:latin typeface="Calibri" panose="020F0502020204030204" pitchFamily="34" charset="0"/>
                <a:cs typeface="Calibri" panose="020F0502020204030204" pitchFamily="34" charset="0"/>
              </a:rPr>
              <a:t> of user-</a:t>
            </a:r>
            <a:r>
              <a:rPr lang="fr-FR" sz="1600" b="0" dirty="0" err="1">
                <a:latin typeface="Calibri" panose="020F0502020204030204" pitchFamily="34" charset="0"/>
                <a:cs typeface="Calibri" panose="020F0502020204030204" pitchFamily="34" charset="0"/>
              </a:rPr>
              <a:t>adapted</a:t>
            </a:r>
            <a:r>
              <a:rPr lang="fr-FR" sz="1600" b="0" dirty="0">
                <a:latin typeface="Calibri" panose="020F0502020204030204" pitchFamily="34" charset="0"/>
                <a:cs typeface="Calibri" panose="020F0502020204030204" pitchFamily="34" charset="0"/>
              </a:rPr>
              <a:t> </a:t>
            </a:r>
            <a:r>
              <a:rPr lang="fr-FR" sz="1600" b="0" dirty="0" err="1">
                <a:latin typeface="Calibri" panose="020F0502020204030204" pitchFamily="34" charset="0"/>
                <a:cs typeface="Calibri" panose="020F0502020204030204" pitchFamily="34" charset="0"/>
              </a:rPr>
              <a:t>furniture</a:t>
            </a:r>
            <a:r>
              <a:rPr lang="fr-FR" sz="1600" b="0" dirty="0">
                <a:latin typeface="Calibri" panose="020F0502020204030204" pitchFamily="34" charset="0"/>
                <a:cs typeface="Calibri" panose="020F0502020204030204" pitchFamily="34" charset="0"/>
              </a:rPr>
              <a:t> or an </a:t>
            </a:r>
            <a:r>
              <a:rPr lang="fr-FR" sz="1600" b="0" dirty="0" err="1">
                <a:latin typeface="Calibri" panose="020F0502020204030204" pitchFamily="34" charset="0"/>
                <a:cs typeface="Calibri" panose="020F0502020204030204" pitchFamily="34" charset="0"/>
              </a:rPr>
              <a:t>environment</a:t>
            </a:r>
            <a:r>
              <a:rPr lang="fr-FR" sz="1600" b="0" dirty="0">
                <a:latin typeface="Calibri" panose="020F0502020204030204" pitchFamily="34" charset="0"/>
                <a:cs typeface="Calibri" panose="020F0502020204030204" pitchFamily="34" charset="0"/>
              </a:rPr>
              <a:t> </a:t>
            </a:r>
            <a:r>
              <a:rPr lang="fr-FR" sz="1600" b="0" dirty="0" err="1">
                <a:latin typeface="Calibri" panose="020F0502020204030204" pitchFamily="34" charset="0"/>
                <a:cs typeface="Calibri" panose="020F0502020204030204" pitchFamily="34" charset="0"/>
              </a:rPr>
              <a:t>that</a:t>
            </a:r>
            <a:r>
              <a:rPr lang="fr-FR" sz="1600" b="0" dirty="0">
                <a:latin typeface="Calibri" panose="020F0502020204030204" pitchFamily="34" charset="0"/>
                <a:cs typeface="Calibri" panose="020F0502020204030204" pitchFamily="34" charset="0"/>
              </a:rPr>
              <a:t> </a:t>
            </a:r>
            <a:r>
              <a:rPr lang="fr-FR" sz="1600" b="0" dirty="0" err="1">
                <a:latin typeface="Calibri" panose="020F0502020204030204" pitchFamily="34" charset="0"/>
                <a:cs typeface="Calibri" panose="020F0502020204030204" pitchFamily="34" charset="0"/>
              </a:rPr>
              <a:t>satisfies</a:t>
            </a:r>
            <a:r>
              <a:rPr lang="fr-FR" sz="1600" b="0" dirty="0">
                <a:latin typeface="Calibri" panose="020F0502020204030204" pitchFamily="34" charset="0"/>
                <a:cs typeface="Calibri" panose="020F0502020204030204" pitchFamily="34" charset="0"/>
              </a:rPr>
              <a:t> the user-</a:t>
            </a:r>
            <a:r>
              <a:rPr lang="fr-FR" sz="1600" b="0" dirty="0" err="1">
                <a:latin typeface="Calibri" panose="020F0502020204030204" pitchFamily="34" charset="0"/>
                <a:cs typeface="Calibri" panose="020F0502020204030204" pitchFamily="34" charset="0"/>
              </a:rPr>
              <a:t>declared</a:t>
            </a:r>
            <a:r>
              <a:rPr lang="fr-FR" sz="1600" b="0" dirty="0">
                <a:latin typeface="Calibri" panose="020F0502020204030204" pitchFamily="34" charset="0"/>
                <a:cs typeface="Calibri" panose="020F0502020204030204" pitchFamily="34" charset="0"/>
              </a:rPr>
              <a:t> </a:t>
            </a:r>
            <a:r>
              <a:rPr lang="fr-FR" sz="1600" b="0" dirty="0" err="1">
                <a:latin typeface="Calibri" panose="020F0502020204030204" pitchFamily="34" charset="0"/>
                <a:cs typeface="Calibri" panose="020F0502020204030204" pitchFamily="34" charset="0"/>
              </a:rPr>
              <a:t>needs</a:t>
            </a:r>
            <a:r>
              <a:rPr lang="fr-FR" sz="1600" b="0" dirty="0">
                <a:latin typeface="Calibri" panose="020F0502020204030204" pitchFamily="34" charset="0"/>
                <a:cs typeface="Calibri" panose="020F0502020204030204" pitchFamily="34" charset="0"/>
              </a:rPr>
              <a:t> and non- </a:t>
            </a:r>
            <a:r>
              <a:rPr lang="fr-FR" sz="1600" b="0" dirty="0" err="1">
                <a:latin typeface="Calibri" panose="020F0502020204030204" pitchFamily="34" charset="0"/>
                <a:cs typeface="Calibri" panose="020F0502020204030204" pitchFamily="34" charset="0"/>
              </a:rPr>
              <a:t>declared</a:t>
            </a:r>
            <a:r>
              <a:rPr lang="fr-FR" sz="1600" b="0" dirty="0">
                <a:latin typeface="Calibri" panose="020F0502020204030204" pitchFamily="34" charset="0"/>
                <a:cs typeface="Calibri" panose="020F0502020204030204" pitchFamily="34" charset="0"/>
              </a:rPr>
              <a:t> </a:t>
            </a:r>
            <a:r>
              <a:rPr lang="fr-FR" sz="1600" b="0" dirty="0" err="1">
                <a:latin typeface="Calibri" panose="020F0502020204030204" pitchFamily="34" charset="0"/>
                <a:cs typeface="Calibri" panose="020F0502020204030204" pitchFamily="34" charset="0"/>
              </a:rPr>
              <a:t>needs</a:t>
            </a:r>
            <a:r>
              <a:rPr lang="fr-FR" sz="1600" b="0" dirty="0">
                <a:latin typeface="Calibri" panose="020F0502020204030204" pitchFamily="34" charset="0"/>
                <a:cs typeface="Calibri" panose="020F0502020204030204" pitchFamily="34" charset="0"/>
              </a:rPr>
              <a:t> for the </a:t>
            </a:r>
            <a:r>
              <a:rPr lang="fr-FR" sz="1600" b="0" dirty="0" err="1">
                <a:latin typeface="Calibri" panose="020F0502020204030204" pitchFamily="34" charset="0"/>
                <a:cs typeface="Calibri" panose="020F0502020204030204" pitchFamily="34" charset="0"/>
              </a:rPr>
              <a:t>purpose</a:t>
            </a:r>
            <a:r>
              <a:rPr lang="fr-FR" sz="1600" b="0" dirty="0">
                <a:latin typeface="Calibri" panose="020F0502020204030204" pitchFamily="34" charset="0"/>
                <a:cs typeface="Calibri" panose="020F0502020204030204" pitchFamily="34" charset="0"/>
              </a:rPr>
              <a:t> of </a:t>
            </a:r>
            <a:r>
              <a:rPr lang="fr-FR" sz="1600" b="0" dirty="0" err="1">
                <a:latin typeface="Calibri" panose="020F0502020204030204" pitchFamily="34" charset="0"/>
                <a:cs typeface="Calibri" panose="020F0502020204030204" pitchFamily="34" charset="0"/>
              </a:rPr>
              <a:t>improving</a:t>
            </a:r>
            <a:r>
              <a:rPr lang="fr-FR" sz="1600" b="0" dirty="0">
                <a:latin typeface="Calibri" panose="020F0502020204030204" pitchFamily="34" charset="0"/>
                <a:cs typeface="Calibri" panose="020F0502020204030204" pitchFamily="34" charset="0"/>
              </a:rPr>
              <a:t> </a:t>
            </a:r>
            <a:r>
              <a:rPr lang="fr-FR" sz="1600" dirty="0" err="1">
                <a:latin typeface="Calibri" panose="020F0502020204030204" pitchFamily="34" charset="0"/>
                <a:cs typeface="Calibri" panose="020F0502020204030204" pitchFamily="34" charset="0"/>
              </a:rPr>
              <a:t>their</a:t>
            </a:r>
            <a:r>
              <a:rPr lang="fr-FR" sz="1600" dirty="0">
                <a:latin typeface="Calibri" panose="020F0502020204030204" pitchFamily="34" charset="0"/>
                <a:cs typeface="Calibri" panose="020F0502020204030204" pitchFamily="34" charset="0"/>
              </a:rPr>
              <a:t> </a:t>
            </a:r>
            <a:r>
              <a:rPr lang="fr-FR" sz="1600" dirty="0" err="1">
                <a:latin typeface="Calibri" panose="020F0502020204030204" pitchFamily="34" charset="0"/>
                <a:cs typeface="Calibri" panose="020F0502020204030204" pitchFamily="34" charset="0"/>
              </a:rPr>
              <a:t>quality</a:t>
            </a:r>
            <a:r>
              <a:rPr lang="fr-FR" sz="1600" dirty="0">
                <a:latin typeface="Calibri" panose="020F0502020204030204" pitchFamily="34" charset="0"/>
                <a:cs typeface="Calibri" panose="020F0502020204030204" pitchFamily="34" charset="0"/>
              </a:rPr>
              <a:t> of life in a smart world.</a:t>
            </a:r>
            <a:endParaRPr lang="es-ES" sz="1600" dirty="0">
              <a:latin typeface="Calibri" panose="020F0502020204030204" pitchFamily="34" charset="0"/>
              <a:cs typeface="Calibri" panose="020F0502020204030204" pitchFamily="34" charset="0"/>
            </a:endParaRPr>
          </a:p>
          <a:p>
            <a:pPr algn="just"/>
            <a:endParaRPr lang="en-GB" sz="1600" b="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092872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10436"/>
            <a:ext cx="8229600" cy="4525963"/>
          </a:xfrm>
        </p:spPr>
        <p:txBody>
          <a:bodyPr/>
          <a:lstStyle/>
          <a:p>
            <a:pPr marL="0" indent="0">
              <a:buNone/>
            </a:pPr>
            <a:r>
              <a:rPr lang="fr-FR" sz="2400" dirty="0" err="1">
                <a:latin typeface="Calibri" panose="020F0502020204030204" pitchFamily="34" charset="0"/>
                <a:cs typeface="Calibri" panose="020F0502020204030204" pitchFamily="34" charset="0"/>
              </a:rPr>
              <a:t>Several</a:t>
            </a:r>
            <a:r>
              <a:rPr lang="fr-FR" sz="2400" dirty="0">
                <a:latin typeface="Calibri" panose="020F0502020204030204" pitchFamily="34" charset="0"/>
                <a:cs typeface="Calibri" panose="020F0502020204030204" pitchFamily="34" charset="0"/>
              </a:rPr>
              <a:t> </a:t>
            </a:r>
            <a:r>
              <a:rPr lang="fr-FR" sz="2400" dirty="0" err="1">
                <a:latin typeface="Calibri" panose="020F0502020204030204" pitchFamily="34" charset="0"/>
                <a:cs typeface="Calibri" panose="020F0502020204030204" pitchFamily="34" charset="0"/>
              </a:rPr>
              <a:t>studies</a:t>
            </a:r>
            <a:r>
              <a:rPr lang="fr-FR" sz="2400" dirty="0">
                <a:latin typeface="Calibri" panose="020F0502020204030204" pitchFamily="34" charset="0"/>
                <a:cs typeface="Calibri" panose="020F0502020204030204" pitchFamily="34" charset="0"/>
              </a:rPr>
              <a:t> mention </a:t>
            </a:r>
            <a:r>
              <a:rPr lang="fr-FR" sz="2400" dirty="0" err="1">
                <a:latin typeface="Calibri" panose="020F0502020204030204" pitchFamily="34" charset="0"/>
                <a:cs typeface="Calibri" panose="020F0502020204030204" pitchFamily="34" charset="0"/>
              </a:rPr>
              <a:t>that</a:t>
            </a:r>
            <a:r>
              <a:rPr lang="fr-FR" sz="2400" dirty="0">
                <a:latin typeface="Calibri" panose="020F0502020204030204" pitchFamily="34" charset="0"/>
                <a:cs typeface="Calibri" panose="020F0502020204030204" pitchFamily="34" charset="0"/>
              </a:rPr>
              <a:t> the </a:t>
            </a:r>
            <a:r>
              <a:rPr lang="fr-FR" sz="2400" dirty="0" err="1">
                <a:latin typeface="Calibri" panose="020F0502020204030204" pitchFamily="34" charset="0"/>
                <a:cs typeface="Calibri" panose="020F0502020204030204" pitchFamily="34" charset="0"/>
              </a:rPr>
              <a:t>most</a:t>
            </a:r>
            <a:r>
              <a:rPr lang="fr-FR" sz="2400" dirty="0">
                <a:latin typeface="Calibri" panose="020F0502020204030204" pitchFamily="34" charset="0"/>
                <a:cs typeface="Calibri" panose="020F0502020204030204" pitchFamily="34" charset="0"/>
              </a:rPr>
              <a:t> </a:t>
            </a:r>
            <a:r>
              <a:rPr lang="fr-FR" sz="2400" dirty="0" smtClean="0">
                <a:latin typeface="Calibri" panose="020F0502020204030204" pitchFamily="34" charset="0"/>
                <a:cs typeface="Calibri" panose="020F0502020204030204" pitchFamily="34" charset="0"/>
              </a:rPr>
              <a:t>important </a:t>
            </a:r>
            <a:r>
              <a:rPr lang="fr-FR" sz="2400" dirty="0" err="1" smtClean="0">
                <a:latin typeface="Calibri" panose="020F0502020204030204" pitchFamily="34" charset="0"/>
                <a:cs typeface="Calibri" panose="020F0502020204030204" pitchFamily="34" charset="0"/>
              </a:rPr>
              <a:t>characteristics</a:t>
            </a:r>
            <a:r>
              <a:rPr lang="fr-FR" sz="2400" dirty="0" smtClean="0">
                <a:latin typeface="Calibri" panose="020F0502020204030204" pitchFamily="34" charset="0"/>
                <a:cs typeface="Calibri" panose="020F0502020204030204" pitchFamily="34" charset="0"/>
              </a:rPr>
              <a:t> </a:t>
            </a:r>
            <a:r>
              <a:rPr lang="fr-FR" sz="2400" dirty="0">
                <a:latin typeface="Calibri" panose="020F0502020204030204" pitchFamily="34" charset="0"/>
                <a:cs typeface="Calibri" panose="020F0502020204030204" pitchFamily="34" charset="0"/>
              </a:rPr>
              <a:t>for a Smart Furniture are :</a:t>
            </a:r>
            <a:endParaRPr lang="es-ES" sz="2400" dirty="0">
              <a:latin typeface="Calibri" panose="020F0502020204030204" pitchFamily="34" charset="0"/>
              <a:cs typeface="Calibri" panose="020F0502020204030204" pitchFamily="34" charset="0"/>
            </a:endParaRPr>
          </a:p>
          <a:p>
            <a:pPr marL="0" indent="0">
              <a:buNone/>
            </a:pPr>
            <a:endParaRPr lang="es-ES" sz="2400" dirty="0">
              <a:latin typeface="Calibri" panose="020F0502020204030204" pitchFamily="34" charset="0"/>
              <a:cs typeface="Calibri" panose="020F0502020204030204" pitchFamily="34" charset="0"/>
            </a:endParaRPr>
          </a:p>
          <a:p>
            <a:pPr marL="0" indent="0">
              <a:buNone/>
            </a:pPr>
            <a:r>
              <a:rPr lang="fr-FR" sz="2400" dirty="0" smtClean="0">
                <a:latin typeface="Calibri" panose="020F0502020204030204" pitchFamily="34" charset="0"/>
                <a:cs typeface="Calibri" panose="020F0502020204030204" pitchFamily="34" charset="0"/>
              </a:rPr>
              <a:t>(</a:t>
            </a:r>
            <a:r>
              <a:rPr lang="fr-FR" sz="2400" dirty="0">
                <a:latin typeface="Calibri" panose="020F0502020204030204" pitchFamily="34" charset="0"/>
                <a:cs typeface="Calibri" panose="020F0502020204030204" pitchFamily="34" charset="0"/>
              </a:rPr>
              <a:t>1) Design</a:t>
            </a:r>
            <a:endParaRPr lang="es-ES" sz="2400" dirty="0">
              <a:latin typeface="Calibri" panose="020F0502020204030204" pitchFamily="34" charset="0"/>
              <a:cs typeface="Calibri" panose="020F0502020204030204" pitchFamily="34" charset="0"/>
            </a:endParaRPr>
          </a:p>
          <a:p>
            <a:pPr marL="0" indent="0">
              <a:buNone/>
            </a:pPr>
            <a:r>
              <a:rPr lang="fr-FR" sz="2400" dirty="0">
                <a:latin typeface="Calibri" panose="020F0502020204030204" pitchFamily="34" charset="0"/>
                <a:cs typeface="Calibri" panose="020F0502020204030204" pitchFamily="34" charset="0"/>
              </a:rPr>
              <a:t>(2) </a:t>
            </a:r>
            <a:r>
              <a:rPr lang="fr-FR" sz="2400" dirty="0" err="1">
                <a:latin typeface="Calibri" panose="020F0502020204030204" pitchFamily="34" charset="0"/>
                <a:cs typeface="Calibri" panose="020F0502020204030204" pitchFamily="34" charset="0"/>
              </a:rPr>
              <a:t>Functionality</a:t>
            </a:r>
            <a:endParaRPr lang="es-ES" sz="2400" dirty="0">
              <a:latin typeface="Calibri" panose="020F0502020204030204" pitchFamily="34" charset="0"/>
              <a:cs typeface="Calibri" panose="020F0502020204030204" pitchFamily="34" charset="0"/>
            </a:endParaRPr>
          </a:p>
          <a:p>
            <a:pPr marL="0" indent="0">
              <a:buNone/>
            </a:pPr>
            <a:r>
              <a:rPr lang="fr-FR" sz="2400" dirty="0">
                <a:latin typeface="Calibri" panose="020F0502020204030204" pitchFamily="34" charset="0"/>
                <a:cs typeface="Calibri" panose="020F0502020204030204" pitchFamily="34" charset="0"/>
              </a:rPr>
              <a:t>(3) </a:t>
            </a:r>
            <a:r>
              <a:rPr lang="fr-FR" sz="2400" dirty="0" err="1">
                <a:latin typeface="Calibri" panose="020F0502020204030204" pitchFamily="34" charset="0"/>
                <a:cs typeface="Calibri" panose="020F0502020204030204" pitchFamily="34" charset="0"/>
              </a:rPr>
              <a:t>Safety</a:t>
            </a:r>
            <a:r>
              <a:rPr lang="fr-FR" sz="2400" dirty="0">
                <a:latin typeface="Calibri" panose="020F0502020204030204" pitchFamily="34" charset="0"/>
                <a:cs typeface="Calibri" panose="020F0502020204030204" pitchFamily="34" charset="0"/>
              </a:rPr>
              <a:t> in Use</a:t>
            </a:r>
            <a:endParaRPr lang="es-ES" sz="2400" dirty="0">
              <a:latin typeface="Calibri" panose="020F0502020204030204" pitchFamily="34" charset="0"/>
              <a:cs typeface="Calibri" panose="020F0502020204030204" pitchFamily="34" charset="0"/>
            </a:endParaRPr>
          </a:p>
          <a:p>
            <a:pPr marL="0" indent="0">
              <a:buNone/>
            </a:pPr>
            <a:r>
              <a:rPr lang="fr-FR" sz="2400" dirty="0">
                <a:latin typeface="Calibri" panose="020F0502020204030204" pitchFamily="34" charset="0"/>
                <a:cs typeface="Calibri" panose="020F0502020204030204" pitchFamily="34" charset="0"/>
              </a:rPr>
              <a:t>(4) </a:t>
            </a:r>
            <a:r>
              <a:rPr lang="fr-FR" sz="2400" dirty="0" err="1">
                <a:latin typeface="Calibri" panose="020F0502020204030204" pitchFamily="34" charset="0"/>
                <a:cs typeface="Calibri" panose="020F0502020204030204" pitchFamily="34" charset="0"/>
              </a:rPr>
              <a:t>Customization</a:t>
            </a:r>
            <a:endParaRPr lang="es-ES" sz="2400" dirty="0">
              <a:latin typeface="Calibri" panose="020F0502020204030204" pitchFamily="34" charset="0"/>
              <a:cs typeface="Calibri" panose="020F0502020204030204" pitchFamily="34" charset="0"/>
            </a:endParaRPr>
          </a:p>
          <a:p>
            <a:pPr marL="0" indent="0">
              <a:buNone/>
            </a:pPr>
            <a:r>
              <a:rPr lang="fr-FR" sz="2400" dirty="0">
                <a:latin typeface="Calibri" panose="020F0502020204030204" pitchFamily="34" charset="0"/>
                <a:cs typeface="Calibri" panose="020F0502020204030204" pitchFamily="34" charset="0"/>
              </a:rPr>
              <a:t>(5) Structural </a:t>
            </a:r>
            <a:r>
              <a:rPr lang="fr-FR" sz="2400" dirty="0" smtClean="0">
                <a:latin typeface="Calibri" panose="020F0502020204030204" pitchFamily="34" charset="0"/>
                <a:cs typeface="Calibri" panose="020F0502020204030204" pitchFamily="34" charset="0"/>
              </a:rPr>
              <a:t>Design</a:t>
            </a:r>
            <a:endParaRPr lang="es-E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922430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4466" y="563671"/>
            <a:ext cx="7872608" cy="4525963"/>
          </a:xfrm>
        </p:spPr>
        <p:txBody>
          <a:bodyPr/>
          <a:lstStyle/>
          <a:p>
            <a:pPr lvl="3"/>
            <a:r>
              <a:rPr lang="fr-FR" sz="1600" b="1" i="1" dirty="0"/>
              <a:t>MECHANICAL INTELLIGENCE</a:t>
            </a:r>
            <a:endParaRPr lang="es-ES" sz="1600" b="1" i="1" dirty="0"/>
          </a:p>
          <a:p>
            <a:pPr marL="0" indent="0">
              <a:buNone/>
            </a:pPr>
            <a:r>
              <a:rPr lang="fr-FR" sz="1600" dirty="0" err="1"/>
              <a:t>Mechanical</a:t>
            </a:r>
            <a:r>
              <a:rPr lang="fr-FR" sz="1600" dirty="0"/>
              <a:t> intelligence </a:t>
            </a:r>
            <a:r>
              <a:rPr lang="fr-FR" sz="1600" dirty="0" err="1"/>
              <a:t>is</a:t>
            </a:r>
            <a:r>
              <a:rPr lang="fr-FR" sz="1600" dirty="0"/>
              <a:t> </a:t>
            </a:r>
            <a:r>
              <a:rPr lang="fr-FR" sz="1600" dirty="0" err="1"/>
              <a:t>that</a:t>
            </a:r>
            <a:r>
              <a:rPr lang="fr-FR" sz="1600" dirty="0"/>
              <a:t> the </a:t>
            </a:r>
            <a:r>
              <a:rPr lang="fr-FR" sz="1600" b="1" dirty="0" err="1"/>
              <a:t>mechatronic</a:t>
            </a:r>
            <a:r>
              <a:rPr lang="fr-FR" sz="1600" b="1" dirty="0"/>
              <a:t> </a:t>
            </a:r>
            <a:r>
              <a:rPr lang="fr-FR" sz="1600" b="1" dirty="0" err="1"/>
              <a:t>device</a:t>
            </a:r>
            <a:r>
              <a:rPr lang="fr-FR" sz="1600" dirty="0"/>
              <a:t> </a:t>
            </a:r>
            <a:r>
              <a:rPr lang="fr-FR" sz="1600" dirty="0" err="1"/>
              <a:t>composed</a:t>
            </a:r>
            <a:r>
              <a:rPr lang="fr-FR" sz="1600" dirty="0"/>
              <a:t> of </a:t>
            </a:r>
            <a:r>
              <a:rPr lang="fr-FR" sz="1600" dirty="0" err="1"/>
              <a:t>various</a:t>
            </a:r>
            <a:r>
              <a:rPr lang="fr-FR" sz="1600" dirty="0"/>
              <a:t> parts </a:t>
            </a:r>
            <a:r>
              <a:rPr lang="fr-FR" sz="1600" dirty="0" err="1"/>
              <a:t>is</a:t>
            </a:r>
            <a:r>
              <a:rPr lang="fr-FR" sz="1600" dirty="0"/>
              <a:t> </a:t>
            </a:r>
            <a:r>
              <a:rPr lang="fr-FR" sz="1600" dirty="0" err="1"/>
              <a:t>implanted</a:t>
            </a:r>
            <a:r>
              <a:rPr lang="fr-FR" sz="1600" dirty="0"/>
              <a:t> in the body of the </a:t>
            </a:r>
            <a:r>
              <a:rPr lang="fr-FR" sz="1600" dirty="0" err="1"/>
              <a:t>furniture</a:t>
            </a:r>
            <a:r>
              <a:rPr lang="fr-FR" sz="1600" dirty="0"/>
              <a:t> and the </a:t>
            </a:r>
            <a:r>
              <a:rPr lang="fr-FR" sz="1600" dirty="0" err="1"/>
              <a:t>mechanical</a:t>
            </a:r>
            <a:r>
              <a:rPr lang="fr-FR" sz="1600" dirty="0"/>
              <a:t> structure or transmission </a:t>
            </a:r>
            <a:r>
              <a:rPr lang="fr-FR" sz="1600" dirty="0" err="1"/>
              <a:t>mechanism</a:t>
            </a:r>
            <a:r>
              <a:rPr lang="fr-FR" sz="1600" dirty="0"/>
              <a:t> </a:t>
            </a:r>
            <a:r>
              <a:rPr lang="fr-FR" sz="1600" dirty="0" err="1"/>
              <a:t>is</a:t>
            </a:r>
            <a:r>
              <a:rPr lang="fr-FR" sz="1600" dirty="0"/>
              <a:t> </a:t>
            </a:r>
            <a:r>
              <a:rPr lang="fr-FR" sz="1600" dirty="0" err="1"/>
              <a:t>operated</a:t>
            </a:r>
            <a:r>
              <a:rPr lang="fr-FR" sz="1600" dirty="0"/>
              <a:t> </a:t>
            </a:r>
            <a:r>
              <a:rPr lang="fr-FR" sz="1600" dirty="0" err="1"/>
              <a:t>through</a:t>
            </a:r>
            <a:r>
              <a:rPr lang="fr-FR" sz="1600" dirty="0"/>
              <a:t> a certain </a:t>
            </a:r>
            <a:r>
              <a:rPr lang="fr-FR" sz="1600" dirty="0" err="1"/>
              <a:t>manual</a:t>
            </a:r>
            <a:r>
              <a:rPr lang="fr-FR" sz="1600" dirty="0"/>
              <a:t> control. </a:t>
            </a:r>
            <a:r>
              <a:rPr lang="fr-FR" sz="1600" dirty="0" err="1" smtClean="0"/>
              <a:t>Through</a:t>
            </a:r>
            <a:r>
              <a:rPr lang="fr-FR" sz="1600" dirty="0" smtClean="0"/>
              <a:t> </a:t>
            </a:r>
            <a:r>
              <a:rPr lang="fr-FR" sz="1600" dirty="0"/>
              <a:t>a simple </a:t>
            </a:r>
            <a:r>
              <a:rPr lang="fr-FR" sz="1600" dirty="0" err="1"/>
              <a:t>touch</a:t>
            </a:r>
            <a:r>
              <a:rPr lang="fr-FR" sz="1600" dirty="0"/>
              <a:t>, light </a:t>
            </a:r>
            <a:r>
              <a:rPr lang="fr-FR" sz="1600" dirty="0" err="1"/>
              <a:t>press</a:t>
            </a:r>
            <a:r>
              <a:rPr lang="fr-FR" sz="1600" dirty="0"/>
              <a:t> and </a:t>
            </a:r>
            <a:r>
              <a:rPr lang="fr-FR" sz="1600" dirty="0" err="1"/>
              <a:t>other</a:t>
            </a:r>
            <a:r>
              <a:rPr lang="fr-FR" sz="1600" dirty="0"/>
              <a:t> actions, the user </a:t>
            </a:r>
            <a:r>
              <a:rPr lang="fr-FR" sz="1600" dirty="0" err="1"/>
              <a:t>can</a:t>
            </a:r>
            <a:r>
              <a:rPr lang="fr-FR" sz="1600" dirty="0"/>
              <a:t> </a:t>
            </a:r>
            <a:r>
              <a:rPr lang="fr-FR" sz="1600" dirty="0" err="1"/>
              <a:t>initiate</a:t>
            </a:r>
            <a:r>
              <a:rPr lang="fr-FR" sz="1600" dirty="0"/>
              <a:t> the </a:t>
            </a:r>
            <a:r>
              <a:rPr lang="fr-FR" sz="1600" dirty="0" err="1"/>
              <a:t>automatic</a:t>
            </a:r>
            <a:r>
              <a:rPr lang="fr-FR" sz="1600" dirty="0"/>
              <a:t> </a:t>
            </a:r>
            <a:r>
              <a:rPr lang="fr-FR" sz="1600" dirty="0" err="1"/>
              <a:t>opening</a:t>
            </a:r>
            <a:r>
              <a:rPr lang="fr-FR" sz="1600" dirty="0"/>
              <a:t> or </a:t>
            </a:r>
            <a:r>
              <a:rPr lang="fr-FR" sz="1600" dirty="0" err="1"/>
              <a:t>closing</a:t>
            </a:r>
            <a:r>
              <a:rPr lang="fr-FR" sz="1600" dirty="0"/>
              <a:t> of the </a:t>
            </a:r>
            <a:r>
              <a:rPr lang="fr-FR" sz="1600" dirty="0" err="1"/>
              <a:t>furniture</a:t>
            </a:r>
            <a:r>
              <a:rPr lang="fr-FR" sz="1600" dirty="0"/>
              <a:t> cabinet or </a:t>
            </a:r>
            <a:r>
              <a:rPr lang="fr-FR" sz="1600" dirty="0" err="1"/>
              <a:t>drawer</a:t>
            </a:r>
            <a:r>
              <a:rPr lang="fr-FR" sz="1600" dirty="0"/>
              <a:t> and </a:t>
            </a:r>
            <a:r>
              <a:rPr lang="fr-FR" sz="1600" dirty="0" err="1"/>
              <a:t>automatic</a:t>
            </a:r>
            <a:r>
              <a:rPr lang="fr-FR" sz="1600" dirty="0"/>
              <a:t> lifting, rotation, expansion and </a:t>
            </a:r>
            <a:r>
              <a:rPr lang="fr-FR" sz="1600" dirty="0" err="1"/>
              <a:t>other</a:t>
            </a:r>
            <a:r>
              <a:rPr lang="fr-FR" sz="1600" dirty="0"/>
              <a:t> </a:t>
            </a:r>
            <a:r>
              <a:rPr lang="fr-FR" sz="1600" dirty="0" err="1"/>
              <a:t>functions</a:t>
            </a:r>
            <a:r>
              <a:rPr lang="fr-FR" sz="1600" dirty="0"/>
              <a:t> of the desktop.  </a:t>
            </a:r>
            <a:endParaRPr lang="fr-FR" sz="1600" dirty="0" smtClean="0"/>
          </a:p>
          <a:p>
            <a:pPr marL="0" indent="0">
              <a:buNone/>
            </a:pPr>
            <a:endParaRPr lang="es-ES" sz="1600" dirty="0"/>
          </a:p>
          <a:p>
            <a:pPr lvl="3"/>
            <a:r>
              <a:rPr lang="fr-FR" sz="1600" b="1" i="1" dirty="0"/>
              <a:t>ELECTRONIC INTELLIGENCE</a:t>
            </a:r>
            <a:endParaRPr lang="es-ES" sz="1600" b="1" i="1" dirty="0"/>
          </a:p>
          <a:p>
            <a:pPr marL="0" indent="0">
              <a:buNone/>
            </a:pPr>
            <a:r>
              <a:rPr lang="fr-FR" sz="1600" dirty="0" err="1" smtClean="0"/>
              <a:t>Electronic</a:t>
            </a:r>
            <a:r>
              <a:rPr lang="fr-FR" sz="1600" dirty="0" smtClean="0"/>
              <a:t> </a:t>
            </a:r>
            <a:r>
              <a:rPr lang="fr-FR" sz="1600" dirty="0"/>
              <a:t>intelligence </a:t>
            </a:r>
            <a:r>
              <a:rPr lang="fr-FR" sz="1600" dirty="0" err="1"/>
              <a:t>is</a:t>
            </a:r>
            <a:r>
              <a:rPr lang="fr-FR" sz="1600" dirty="0"/>
              <a:t> the </a:t>
            </a:r>
            <a:r>
              <a:rPr lang="fr-FR" sz="1600" dirty="0" err="1"/>
              <a:t>combination</a:t>
            </a:r>
            <a:r>
              <a:rPr lang="fr-FR" sz="1600" dirty="0"/>
              <a:t> of </a:t>
            </a:r>
            <a:r>
              <a:rPr lang="fr-FR" sz="1600" dirty="0" err="1"/>
              <a:t>advanced</a:t>
            </a:r>
            <a:r>
              <a:rPr lang="fr-FR" sz="1600" dirty="0"/>
              <a:t> and </a:t>
            </a:r>
            <a:r>
              <a:rPr lang="fr-FR" sz="1600" dirty="0" err="1"/>
              <a:t>cutting-edge</a:t>
            </a:r>
            <a:r>
              <a:rPr lang="fr-FR" sz="1600" dirty="0"/>
              <a:t> </a:t>
            </a:r>
            <a:r>
              <a:rPr lang="fr-FR" sz="1600" dirty="0" err="1"/>
              <a:t>electronic</a:t>
            </a:r>
            <a:r>
              <a:rPr lang="fr-FR" sz="1600" dirty="0"/>
              <a:t> </a:t>
            </a:r>
            <a:r>
              <a:rPr lang="fr-FR" sz="1600" dirty="0" err="1"/>
              <a:t>technology</a:t>
            </a:r>
            <a:r>
              <a:rPr lang="fr-FR" sz="1600" dirty="0"/>
              <a:t> </a:t>
            </a:r>
            <a:r>
              <a:rPr lang="fr-FR" sz="1600" dirty="0" err="1"/>
              <a:t>products</a:t>
            </a:r>
            <a:r>
              <a:rPr lang="fr-FR" sz="1600" dirty="0"/>
              <a:t> and </a:t>
            </a:r>
            <a:r>
              <a:rPr lang="fr-FR" sz="1600" dirty="0" err="1"/>
              <a:t>traditional</a:t>
            </a:r>
            <a:r>
              <a:rPr lang="fr-FR" sz="1600" dirty="0"/>
              <a:t> </a:t>
            </a:r>
            <a:r>
              <a:rPr lang="fr-FR" sz="1600" dirty="0" err="1"/>
              <a:t>furniture</a:t>
            </a:r>
            <a:r>
              <a:rPr lang="fr-FR" sz="1600" dirty="0"/>
              <a:t> </a:t>
            </a:r>
            <a:r>
              <a:rPr lang="fr-FR" sz="1600" dirty="0" err="1"/>
              <a:t>through</a:t>
            </a:r>
            <a:r>
              <a:rPr lang="fr-FR" sz="1600" dirty="0"/>
              <a:t> </a:t>
            </a:r>
            <a:r>
              <a:rPr lang="fr-FR" sz="1600" b="1" dirty="0" err="1"/>
              <a:t>wired</a:t>
            </a:r>
            <a:r>
              <a:rPr lang="fr-FR" sz="1600" b="1" dirty="0"/>
              <a:t> or </a:t>
            </a:r>
            <a:r>
              <a:rPr lang="fr-FR" sz="1600" b="1" dirty="0" err="1"/>
              <a:t>wireless</a:t>
            </a:r>
            <a:r>
              <a:rPr lang="fr-FR" sz="1600" b="1" dirty="0"/>
              <a:t> </a:t>
            </a:r>
            <a:r>
              <a:rPr lang="fr-FR" sz="1600" b="1" dirty="0" err="1"/>
              <a:t>electronic</a:t>
            </a:r>
            <a:r>
              <a:rPr lang="fr-FR" sz="1600" b="1" dirty="0"/>
              <a:t> </a:t>
            </a:r>
            <a:r>
              <a:rPr lang="fr-FR" sz="1600" b="1" dirty="0" err="1"/>
              <a:t>remote</a:t>
            </a:r>
            <a:r>
              <a:rPr lang="fr-FR" sz="1600" b="1" dirty="0"/>
              <a:t> control or </a:t>
            </a:r>
            <a:r>
              <a:rPr lang="fr-FR" sz="1600" b="1" dirty="0" err="1"/>
              <a:t>touch</a:t>
            </a:r>
            <a:r>
              <a:rPr lang="fr-FR" sz="1600" b="1" dirty="0"/>
              <a:t> control to </a:t>
            </a:r>
            <a:r>
              <a:rPr lang="fr-FR" sz="1600" b="1" dirty="0" err="1"/>
              <a:t>realize</a:t>
            </a:r>
            <a:r>
              <a:rPr lang="fr-FR" sz="1600" b="1" dirty="0"/>
              <a:t> the intelligent </a:t>
            </a:r>
            <a:r>
              <a:rPr lang="fr-FR" sz="1600" b="1" dirty="0" err="1"/>
              <a:t>functions</a:t>
            </a:r>
            <a:r>
              <a:rPr lang="fr-FR" sz="1600" b="1" dirty="0"/>
              <a:t> of </a:t>
            </a:r>
            <a:r>
              <a:rPr lang="fr-FR" sz="1600" b="1" dirty="0" err="1"/>
              <a:t>furniture</a:t>
            </a:r>
            <a:r>
              <a:rPr lang="fr-FR" sz="1600" dirty="0"/>
              <a:t>. The user </a:t>
            </a:r>
            <a:r>
              <a:rPr lang="fr-FR" sz="1600" dirty="0" err="1"/>
              <a:t>only</a:t>
            </a:r>
            <a:r>
              <a:rPr lang="fr-FR" sz="1600" dirty="0"/>
              <a:t> </a:t>
            </a:r>
            <a:r>
              <a:rPr lang="fr-FR" sz="1600" dirty="0" err="1"/>
              <a:t>needs</a:t>
            </a:r>
            <a:r>
              <a:rPr lang="fr-FR" sz="1600" dirty="0"/>
              <a:t> a simple </a:t>
            </a:r>
            <a:r>
              <a:rPr lang="fr-FR" sz="1600" dirty="0" err="1"/>
              <a:t>touch</a:t>
            </a:r>
            <a:r>
              <a:rPr lang="fr-FR" sz="1600" dirty="0"/>
              <a:t> action to control the </a:t>
            </a:r>
            <a:r>
              <a:rPr lang="fr-FR" sz="1600" dirty="0" err="1"/>
              <a:t>automatic</a:t>
            </a:r>
            <a:r>
              <a:rPr lang="fr-FR" sz="1600" dirty="0"/>
              <a:t> </a:t>
            </a:r>
            <a:r>
              <a:rPr lang="fr-FR" sz="1600" dirty="0" err="1"/>
              <a:t>operation</a:t>
            </a:r>
            <a:r>
              <a:rPr lang="fr-FR" sz="1600" dirty="0"/>
              <a:t> of the </a:t>
            </a:r>
            <a:r>
              <a:rPr lang="fr-FR" sz="1600" dirty="0" err="1"/>
              <a:t>furniture</a:t>
            </a:r>
            <a:r>
              <a:rPr lang="fr-FR" sz="1600" dirty="0"/>
              <a:t> </a:t>
            </a:r>
            <a:r>
              <a:rPr lang="fr-FR" sz="1600" dirty="0" err="1"/>
              <a:t>through</a:t>
            </a:r>
            <a:r>
              <a:rPr lang="fr-FR" sz="1600" dirty="0"/>
              <a:t> an induction </a:t>
            </a:r>
            <a:r>
              <a:rPr lang="fr-FR" sz="1600" dirty="0" err="1"/>
              <a:t>device</a:t>
            </a:r>
            <a:r>
              <a:rPr lang="fr-FR" sz="1600" dirty="0"/>
              <a:t>, and </a:t>
            </a:r>
            <a:r>
              <a:rPr lang="fr-FR" sz="1600" dirty="0" err="1"/>
              <a:t>realize</a:t>
            </a:r>
            <a:r>
              <a:rPr lang="fr-FR" sz="1600" dirty="0"/>
              <a:t> the </a:t>
            </a:r>
            <a:r>
              <a:rPr lang="fr-FR" sz="1600" dirty="0" err="1"/>
              <a:t>adjustment</a:t>
            </a:r>
            <a:r>
              <a:rPr lang="fr-FR" sz="1600" dirty="0"/>
              <a:t> of </a:t>
            </a:r>
            <a:r>
              <a:rPr lang="fr-FR" sz="1600" dirty="0" err="1"/>
              <a:t>various</a:t>
            </a:r>
            <a:r>
              <a:rPr lang="fr-FR" sz="1600" dirty="0"/>
              <a:t> </a:t>
            </a:r>
            <a:r>
              <a:rPr lang="fr-FR" sz="1600" dirty="0" err="1"/>
              <a:t>functional</a:t>
            </a:r>
            <a:r>
              <a:rPr lang="fr-FR" sz="1600" dirty="0"/>
              <a:t> </a:t>
            </a:r>
            <a:r>
              <a:rPr lang="fr-FR" sz="1600" dirty="0" err="1"/>
              <a:t>parameters</a:t>
            </a:r>
            <a:r>
              <a:rPr lang="fr-FR" sz="1600" dirty="0"/>
              <a:t>. </a:t>
            </a:r>
            <a:r>
              <a:rPr lang="fr-FR" sz="1600" dirty="0" err="1"/>
              <a:t>Such</a:t>
            </a:r>
            <a:r>
              <a:rPr lang="fr-FR" sz="1600" dirty="0"/>
              <a:t> as </a:t>
            </a:r>
            <a:r>
              <a:rPr lang="fr-FR" sz="1600" dirty="0" err="1"/>
              <a:t>playing</a:t>
            </a:r>
            <a:r>
              <a:rPr lang="fr-FR" sz="1600" dirty="0"/>
              <a:t> audio and </a:t>
            </a:r>
            <a:r>
              <a:rPr lang="fr-FR" sz="1600" dirty="0" err="1"/>
              <a:t>video</a:t>
            </a:r>
            <a:r>
              <a:rPr lang="fr-FR" sz="1600" dirty="0"/>
              <a:t>, </a:t>
            </a:r>
            <a:r>
              <a:rPr lang="fr-FR" sz="1600" dirty="0" err="1"/>
              <a:t>turning</a:t>
            </a:r>
            <a:r>
              <a:rPr lang="fr-FR" sz="1600" dirty="0"/>
              <a:t> LED lights on and off or </a:t>
            </a:r>
            <a:r>
              <a:rPr lang="fr-FR" sz="1600" dirty="0" err="1"/>
              <a:t>adjusting</a:t>
            </a:r>
            <a:r>
              <a:rPr lang="fr-FR" sz="1600" dirty="0"/>
              <a:t> the </a:t>
            </a:r>
            <a:r>
              <a:rPr lang="fr-FR" sz="1600" dirty="0" err="1"/>
              <a:t>brightness</a:t>
            </a:r>
            <a:r>
              <a:rPr lang="fr-FR" sz="1600" dirty="0"/>
              <a:t> of the light. </a:t>
            </a:r>
            <a:endParaRPr lang="es-ES" sz="1600" dirty="0"/>
          </a:p>
          <a:p>
            <a:endParaRPr lang="es-ES" sz="1600" dirty="0" smtClean="0"/>
          </a:p>
          <a:p>
            <a:pPr lvl="3"/>
            <a:r>
              <a:rPr lang="fr-FR" sz="1600" b="1" i="1" dirty="0" smtClean="0"/>
              <a:t>IOT INTELLIGENCE</a:t>
            </a:r>
            <a:endParaRPr lang="es-ES" sz="1600" b="1" i="1" dirty="0" smtClean="0"/>
          </a:p>
          <a:p>
            <a:pPr marL="0" indent="0">
              <a:buNone/>
            </a:pPr>
            <a:r>
              <a:rPr lang="fr-FR" sz="1600" dirty="0" smtClean="0"/>
              <a:t>IOT Intelligence IOT (Internet of </a:t>
            </a:r>
            <a:r>
              <a:rPr lang="fr-FR" sz="1600" dirty="0" err="1" smtClean="0"/>
              <a:t>Things</a:t>
            </a:r>
            <a:r>
              <a:rPr lang="fr-FR" sz="1600" dirty="0" smtClean="0"/>
              <a:t>) intelligence </a:t>
            </a:r>
            <a:r>
              <a:rPr lang="fr-FR" sz="1600" dirty="0" err="1" smtClean="0"/>
              <a:t>is</a:t>
            </a:r>
            <a:r>
              <a:rPr lang="fr-FR" sz="1600" dirty="0" smtClean="0"/>
              <a:t> to implant </a:t>
            </a:r>
            <a:r>
              <a:rPr lang="fr-FR" sz="1600" dirty="0" err="1" smtClean="0"/>
              <a:t>advanced</a:t>
            </a:r>
            <a:r>
              <a:rPr lang="fr-FR" sz="1600" dirty="0" smtClean="0"/>
              <a:t> intelligent </a:t>
            </a:r>
            <a:r>
              <a:rPr lang="fr-FR" sz="1600" dirty="0" err="1" smtClean="0"/>
              <a:t>systems</a:t>
            </a:r>
            <a:r>
              <a:rPr lang="fr-FR" sz="1600" dirty="0" smtClean="0"/>
              <a:t> or intelligent components (</a:t>
            </a:r>
            <a:r>
              <a:rPr lang="fr-FR" sz="1600" b="1" dirty="0" err="1" smtClean="0"/>
              <a:t>sensors</a:t>
            </a:r>
            <a:r>
              <a:rPr lang="fr-FR" sz="1600" b="1" dirty="0" smtClean="0"/>
              <a:t>, </a:t>
            </a:r>
            <a:r>
              <a:rPr lang="fr-FR" sz="1600" b="1" dirty="0" err="1" smtClean="0"/>
              <a:t>embedded</a:t>
            </a:r>
            <a:r>
              <a:rPr lang="fr-FR" sz="1600" b="1" dirty="0" smtClean="0"/>
              <a:t> </a:t>
            </a:r>
            <a:r>
              <a:rPr lang="fr-FR" sz="1600" b="1" dirty="0" err="1" smtClean="0"/>
              <a:t>systems</a:t>
            </a:r>
            <a:r>
              <a:rPr lang="fr-FR" sz="1600" b="1" dirty="0" smtClean="0"/>
              <a:t>, etc</a:t>
            </a:r>
            <a:r>
              <a:rPr lang="fr-FR" sz="1600" dirty="0" smtClean="0"/>
              <a:t>.) </a:t>
            </a:r>
            <a:r>
              <a:rPr lang="fr-FR" sz="1600" dirty="0" err="1" smtClean="0"/>
              <a:t>into</a:t>
            </a:r>
            <a:r>
              <a:rPr lang="fr-FR" sz="1600" dirty="0" smtClean="0"/>
              <a:t> the </a:t>
            </a:r>
            <a:r>
              <a:rPr lang="fr-FR" sz="1600" dirty="0" err="1" smtClean="0"/>
              <a:t>furniture</a:t>
            </a:r>
            <a:r>
              <a:rPr lang="fr-FR" sz="1600" dirty="0" smtClean="0"/>
              <a:t> body and </a:t>
            </a:r>
            <a:r>
              <a:rPr lang="fr-FR" sz="1600" dirty="0" err="1" smtClean="0"/>
              <a:t>connect</a:t>
            </a:r>
            <a:r>
              <a:rPr lang="fr-FR" sz="1600" dirty="0" smtClean="0"/>
              <a:t> </a:t>
            </a:r>
            <a:r>
              <a:rPr lang="fr-FR" sz="1600" b="1" dirty="0" smtClean="0"/>
              <a:t>intelligent hardware</a:t>
            </a:r>
            <a:r>
              <a:rPr lang="fr-FR" sz="1600" dirty="0" smtClean="0"/>
              <a:t>, </a:t>
            </a:r>
            <a:r>
              <a:rPr lang="fr-FR" sz="1600" b="1" dirty="0" smtClean="0"/>
              <a:t>APP software and data </a:t>
            </a:r>
            <a:r>
              <a:rPr lang="fr-FR" sz="1600" b="1" dirty="0" err="1" smtClean="0"/>
              <a:t>platforms</a:t>
            </a:r>
            <a:r>
              <a:rPr lang="fr-FR" sz="1600" b="1" dirty="0" smtClean="0"/>
              <a:t> </a:t>
            </a:r>
            <a:r>
              <a:rPr lang="fr-FR" sz="1600" b="1" dirty="0" err="1" smtClean="0"/>
              <a:t>through</a:t>
            </a:r>
            <a:r>
              <a:rPr lang="fr-FR" sz="1600" b="1" dirty="0" smtClean="0"/>
              <a:t> the network</a:t>
            </a:r>
            <a:r>
              <a:rPr lang="fr-FR" sz="1600" dirty="0" smtClean="0"/>
              <a:t>,.</a:t>
            </a:r>
            <a:endParaRPr lang="es-ES" sz="1600" dirty="0" smtClean="0"/>
          </a:p>
          <a:p>
            <a:endParaRPr lang="en-GB" sz="1600" dirty="0" smtClean="0"/>
          </a:p>
          <a:p>
            <a:endParaRPr lang="en-GB" sz="1600" dirty="0"/>
          </a:p>
        </p:txBody>
      </p:sp>
      <p:sp>
        <p:nvSpPr>
          <p:cNvPr id="4" name="3 Flecha abajo"/>
          <p:cNvSpPr/>
          <p:nvPr/>
        </p:nvSpPr>
        <p:spPr bwMode="auto">
          <a:xfrm>
            <a:off x="8530225" y="563671"/>
            <a:ext cx="275572" cy="5060515"/>
          </a:xfrm>
          <a:prstGeom prst="downArrow">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6200000" scaled="1"/>
            <a:tileRect/>
          </a:gradFill>
          <a:ln w="9525"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Arial" charset="0"/>
            </a:endParaRPr>
          </a:p>
        </p:txBody>
      </p:sp>
      <p:sp>
        <p:nvSpPr>
          <p:cNvPr id="2" name="1 CuadroTexto"/>
          <p:cNvSpPr txBox="1"/>
          <p:nvPr/>
        </p:nvSpPr>
        <p:spPr>
          <a:xfrm>
            <a:off x="208981" y="184666"/>
            <a:ext cx="3223961" cy="369332"/>
          </a:xfrm>
          <a:prstGeom prst="rect">
            <a:avLst/>
          </a:prstGeom>
          <a:noFill/>
        </p:spPr>
        <p:txBody>
          <a:bodyPr wrap="none" rtlCol="0">
            <a:spAutoFit/>
          </a:bodyPr>
          <a:lstStyle/>
          <a:p>
            <a:r>
              <a:rPr lang="en-GB" dirty="0" smtClean="0"/>
              <a:t>LEVELS OF INTELLIGENCE</a:t>
            </a:r>
            <a:endParaRPr lang="en-GB" dirty="0"/>
          </a:p>
        </p:txBody>
      </p:sp>
    </p:spTree>
    <p:extLst>
      <p:ext uri="{BB962C8B-B14F-4D97-AF65-F5344CB8AC3E}">
        <p14:creationId xmlns:p14="http://schemas.microsoft.com/office/powerpoint/2010/main" val="23783095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400" dirty="0" smtClean="0">
                <a:solidFill>
                  <a:schemeClr val="tx1"/>
                </a:solidFill>
                <a:latin typeface="Calibri" panose="020F0502020204030204" pitchFamily="34" charset="0"/>
                <a:cs typeface="Calibri" panose="020F0502020204030204" pitchFamily="34" charset="0"/>
              </a:rPr>
              <a:t>SMART MATERIALS CONCEPT</a:t>
            </a:r>
            <a:endParaRPr lang="en-GB" sz="2400" dirty="0">
              <a:solidFill>
                <a:schemeClr val="tx1"/>
              </a:solidFill>
              <a:latin typeface="Calibri" panose="020F0502020204030204" pitchFamily="34" charset="0"/>
              <a:cs typeface="Calibri" panose="020F0502020204030204" pitchFamily="34" charset="0"/>
            </a:endParaRPr>
          </a:p>
        </p:txBody>
      </p:sp>
      <p:sp>
        <p:nvSpPr>
          <p:cNvPr id="3" name="2 Marcador de contenido"/>
          <p:cNvSpPr>
            <a:spLocks noGrp="1"/>
          </p:cNvSpPr>
          <p:nvPr>
            <p:ph idx="1"/>
          </p:nvPr>
        </p:nvSpPr>
        <p:spPr>
          <a:xfrm>
            <a:off x="269309" y="760957"/>
            <a:ext cx="8229600" cy="4525963"/>
          </a:xfrm>
        </p:spPr>
        <p:txBody>
          <a:bodyPr/>
          <a:lstStyle/>
          <a:p>
            <a:pPr marL="0" indent="0">
              <a:buNone/>
            </a:pPr>
            <a:r>
              <a:rPr lang="fr-FR" sz="1800" dirty="0" err="1">
                <a:latin typeface="Calibri" panose="020F0502020204030204" pitchFamily="34" charset="0"/>
                <a:cs typeface="Calibri" panose="020F0502020204030204" pitchFamily="34" charset="0"/>
              </a:rPr>
              <a:t>We</a:t>
            </a:r>
            <a:r>
              <a:rPr lang="fr-FR" sz="1800" dirty="0">
                <a:latin typeface="Calibri" panose="020F0502020204030204" pitchFamily="34" charset="0"/>
                <a:cs typeface="Calibri" panose="020F0502020204030204" pitchFamily="34" charset="0"/>
              </a:rPr>
              <a:t> are </a:t>
            </a:r>
            <a:r>
              <a:rPr lang="fr-FR" sz="1800" dirty="0" err="1">
                <a:latin typeface="Calibri" panose="020F0502020204030204" pitchFamily="34" charset="0"/>
                <a:cs typeface="Calibri" panose="020F0502020204030204" pitchFamily="34" charset="0"/>
              </a:rPr>
              <a:t>currently</a:t>
            </a:r>
            <a:r>
              <a:rPr lang="fr-FR" sz="1800" dirty="0">
                <a:latin typeface="Calibri" panose="020F0502020204030204" pitchFamily="34" charset="0"/>
                <a:cs typeface="Calibri" panose="020F0502020204030204" pitchFamily="34" charset="0"/>
              </a:rPr>
              <a:t> </a:t>
            </a:r>
            <a:r>
              <a:rPr lang="fr-FR" sz="1800" dirty="0" err="1">
                <a:latin typeface="Calibri" panose="020F0502020204030204" pitchFamily="34" charset="0"/>
                <a:cs typeface="Calibri" panose="020F0502020204030204" pitchFamily="34" charset="0"/>
              </a:rPr>
              <a:t>witnessing</a:t>
            </a:r>
            <a:r>
              <a:rPr lang="fr-FR" sz="1800" dirty="0">
                <a:latin typeface="Calibri" panose="020F0502020204030204" pitchFamily="34" charset="0"/>
                <a:cs typeface="Calibri" panose="020F0502020204030204" pitchFamily="34" charset="0"/>
              </a:rPr>
              <a:t> the </a:t>
            </a:r>
            <a:r>
              <a:rPr lang="fr-FR" sz="1800" dirty="0" err="1">
                <a:latin typeface="Calibri" panose="020F0502020204030204" pitchFamily="34" charset="0"/>
                <a:cs typeface="Calibri" panose="020F0502020204030204" pitchFamily="34" charset="0"/>
              </a:rPr>
              <a:t>continuous</a:t>
            </a:r>
            <a:r>
              <a:rPr lang="fr-FR" sz="1800" dirty="0">
                <a:latin typeface="Calibri" panose="020F0502020204030204" pitchFamily="34" charset="0"/>
                <a:cs typeface="Calibri" panose="020F0502020204030204" pitchFamily="34" charset="0"/>
              </a:rPr>
              <a:t> </a:t>
            </a:r>
            <a:r>
              <a:rPr lang="fr-FR" sz="1800" dirty="0" err="1">
                <a:latin typeface="Calibri" panose="020F0502020204030204" pitchFamily="34" charset="0"/>
                <a:cs typeface="Calibri" panose="020F0502020204030204" pitchFamily="34" charset="0"/>
              </a:rPr>
              <a:t>emergence</a:t>
            </a:r>
            <a:r>
              <a:rPr lang="fr-FR" sz="1800" dirty="0">
                <a:latin typeface="Calibri" panose="020F0502020204030204" pitchFamily="34" charset="0"/>
                <a:cs typeface="Calibri" panose="020F0502020204030204" pitchFamily="34" charset="0"/>
              </a:rPr>
              <a:t> of </a:t>
            </a:r>
            <a:r>
              <a:rPr lang="fr-FR" sz="1800" dirty="0" err="1">
                <a:latin typeface="Calibri" panose="020F0502020204030204" pitchFamily="34" charset="0"/>
                <a:cs typeface="Calibri" panose="020F0502020204030204" pitchFamily="34" charset="0"/>
              </a:rPr>
              <a:t>innovative</a:t>
            </a:r>
            <a:r>
              <a:rPr lang="fr-FR" sz="1800" dirty="0">
                <a:latin typeface="Calibri" panose="020F0502020204030204" pitchFamily="34" charset="0"/>
                <a:cs typeface="Calibri" panose="020F0502020204030204" pitchFamily="34" charset="0"/>
              </a:rPr>
              <a:t> </a:t>
            </a:r>
            <a:r>
              <a:rPr lang="fr-FR" sz="1800" dirty="0" err="1">
                <a:latin typeface="Calibri" panose="020F0502020204030204" pitchFamily="34" charset="0"/>
                <a:cs typeface="Calibri" panose="020F0502020204030204" pitchFamily="34" charset="0"/>
              </a:rPr>
              <a:t>materials</a:t>
            </a:r>
            <a:r>
              <a:rPr lang="fr-FR" sz="1800" dirty="0">
                <a:latin typeface="Calibri" panose="020F0502020204030204" pitchFamily="34" charset="0"/>
                <a:cs typeface="Calibri" panose="020F0502020204030204" pitchFamily="34" charset="0"/>
              </a:rPr>
              <a:t> </a:t>
            </a:r>
            <a:r>
              <a:rPr lang="fr-FR" sz="1800" dirty="0" err="1">
                <a:latin typeface="Calibri" panose="020F0502020204030204" pitchFamily="34" charset="0"/>
                <a:cs typeface="Calibri" panose="020F0502020204030204" pitchFamily="34" charset="0"/>
              </a:rPr>
              <a:t>that</a:t>
            </a:r>
            <a:r>
              <a:rPr lang="fr-FR" sz="1800" dirty="0">
                <a:latin typeface="Calibri" panose="020F0502020204030204" pitchFamily="34" charset="0"/>
                <a:cs typeface="Calibri" panose="020F0502020204030204" pitchFamily="34" charset="0"/>
              </a:rPr>
              <a:t> have </a:t>
            </a:r>
            <a:r>
              <a:rPr lang="fr-FR" sz="1800" dirty="0" err="1">
                <a:latin typeface="Calibri" panose="020F0502020204030204" pitchFamily="34" charset="0"/>
                <a:cs typeface="Calibri" panose="020F0502020204030204" pitchFamily="34" charset="0"/>
              </a:rPr>
              <a:t>greater</a:t>
            </a:r>
            <a:r>
              <a:rPr lang="fr-FR" sz="1800" dirty="0">
                <a:latin typeface="Calibri" panose="020F0502020204030204" pitchFamily="34" charset="0"/>
                <a:cs typeface="Calibri" panose="020F0502020204030204" pitchFamily="34" charset="0"/>
              </a:rPr>
              <a:t> or </a:t>
            </a:r>
            <a:r>
              <a:rPr lang="fr-FR" sz="1800" dirty="0" err="1">
                <a:latin typeface="Calibri" panose="020F0502020204030204" pitchFamily="34" charset="0"/>
                <a:cs typeface="Calibri" panose="020F0502020204030204" pitchFamily="34" charset="0"/>
              </a:rPr>
              <a:t>lesser</a:t>
            </a:r>
            <a:r>
              <a:rPr lang="fr-FR" sz="1800" dirty="0">
                <a:latin typeface="Calibri" panose="020F0502020204030204" pitchFamily="34" charset="0"/>
                <a:cs typeface="Calibri" panose="020F0502020204030204" pitchFamily="34" charset="0"/>
              </a:rPr>
              <a:t> application in the </a:t>
            </a:r>
            <a:r>
              <a:rPr lang="fr-FR" sz="1800" dirty="0" err="1">
                <a:latin typeface="Calibri" panose="020F0502020204030204" pitchFamily="34" charset="0"/>
                <a:cs typeface="Calibri" panose="020F0502020204030204" pitchFamily="34" charset="0"/>
              </a:rPr>
              <a:t>furniture</a:t>
            </a:r>
            <a:r>
              <a:rPr lang="fr-FR" sz="1800" dirty="0">
                <a:latin typeface="Calibri" panose="020F0502020204030204" pitchFamily="34" charset="0"/>
                <a:cs typeface="Calibri" panose="020F0502020204030204" pitchFamily="34" charset="0"/>
              </a:rPr>
              <a:t> </a:t>
            </a:r>
            <a:r>
              <a:rPr lang="fr-FR" sz="1800" dirty="0" err="1">
                <a:latin typeface="Calibri" panose="020F0502020204030204" pitchFamily="34" charset="0"/>
                <a:cs typeface="Calibri" panose="020F0502020204030204" pitchFamily="34" charset="0"/>
              </a:rPr>
              <a:t>industry</a:t>
            </a:r>
            <a:r>
              <a:rPr lang="fr-FR" sz="1800" dirty="0" smtClean="0">
                <a:latin typeface="Calibri" panose="020F0502020204030204" pitchFamily="34" charset="0"/>
                <a:cs typeface="Calibri" panose="020F0502020204030204" pitchFamily="34" charset="0"/>
              </a:rPr>
              <a:t>.</a:t>
            </a:r>
          </a:p>
          <a:p>
            <a:endParaRPr lang="es-ES" sz="1800" dirty="0">
              <a:latin typeface="Calibri" panose="020F0502020204030204" pitchFamily="34" charset="0"/>
              <a:cs typeface="Calibri" panose="020F0502020204030204" pitchFamily="34" charset="0"/>
            </a:endParaRPr>
          </a:p>
          <a:p>
            <a:pPr marL="0" indent="0">
              <a:buNone/>
            </a:pPr>
            <a:r>
              <a:rPr lang="fr-FR" sz="1800" dirty="0" smtClean="0">
                <a:latin typeface="Calibri" panose="020F0502020204030204" pitchFamily="34" charset="0"/>
                <a:cs typeface="Calibri" panose="020F0502020204030204" pitchFamily="34" charset="0"/>
              </a:rPr>
              <a:t>The </a:t>
            </a:r>
            <a:r>
              <a:rPr lang="fr-FR" sz="1800" dirty="0">
                <a:latin typeface="Calibri" panose="020F0502020204030204" pitchFamily="34" charset="0"/>
                <a:cs typeface="Calibri" panose="020F0502020204030204" pitchFamily="34" charset="0"/>
              </a:rPr>
              <a:t>main </a:t>
            </a:r>
            <a:r>
              <a:rPr lang="fr-FR" sz="1800" dirty="0" err="1">
                <a:latin typeface="Calibri" panose="020F0502020204030204" pitchFamily="34" charset="0"/>
                <a:cs typeface="Calibri" panose="020F0502020204030204" pitchFamily="34" charset="0"/>
              </a:rPr>
              <a:t>reasons</a:t>
            </a:r>
            <a:r>
              <a:rPr lang="fr-FR" sz="1800" dirty="0">
                <a:latin typeface="Calibri" panose="020F0502020204030204" pitchFamily="34" charset="0"/>
                <a:cs typeface="Calibri" panose="020F0502020204030204" pitchFamily="34" charset="0"/>
              </a:rPr>
              <a:t> </a:t>
            </a:r>
            <a:r>
              <a:rPr lang="fr-FR" sz="1800" dirty="0" err="1">
                <a:latin typeface="Calibri" panose="020F0502020204030204" pitchFamily="34" charset="0"/>
                <a:cs typeface="Calibri" panose="020F0502020204030204" pitchFamily="34" charset="0"/>
              </a:rPr>
              <a:t>driving</a:t>
            </a:r>
            <a:r>
              <a:rPr lang="fr-FR" sz="1800" dirty="0">
                <a:latin typeface="Calibri" panose="020F0502020204030204" pitchFamily="34" charset="0"/>
                <a:cs typeface="Calibri" panose="020F0502020204030204" pitchFamily="34" charset="0"/>
              </a:rPr>
              <a:t> </a:t>
            </a:r>
            <a:r>
              <a:rPr lang="fr-FR" sz="1800" dirty="0" err="1">
                <a:latin typeface="Calibri" panose="020F0502020204030204" pitchFamily="34" charset="0"/>
                <a:cs typeface="Calibri" panose="020F0502020204030204" pitchFamily="34" charset="0"/>
              </a:rPr>
              <a:t>this</a:t>
            </a:r>
            <a:r>
              <a:rPr lang="fr-FR" sz="1800" dirty="0">
                <a:latin typeface="Calibri" panose="020F0502020204030204" pitchFamily="34" charset="0"/>
                <a:cs typeface="Calibri" panose="020F0502020204030204" pitchFamily="34" charset="0"/>
              </a:rPr>
              <a:t> </a:t>
            </a:r>
            <a:r>
              <a:rPr lang="fr-FR" sz="1800" dirty="0" err="1">
                <a:latin typeface="Calibri" panose="020F0502020204030204" pitchFamily="34" charset="0"/>
                <a:cs typeface="Calibri" panose="020F0502020204030204" pitchFamily="34" charset="0"/>
              </a:rPr>
              <a:t>continuous</a:t>
            </a:r>
            <a:r>
              <a:rPr lang="fr-FR" sz="1800" dirty="0">
                <a:latin typeface="Calibri" panose="020F0502020204030204" pitchFamily="34" charset="0"/>
                <a:cs typeface="Calibri" panose="020F0502020204030204" pitchFamily="34" charset="0"/>
              </a:rPr>
              <a:t> innovation are:</a:t>
            </a:r>
            <a:endParaRPr lang="es-ES" sz="1800" dirty="0">
              <a:latin typeface="Calibri" panose="020F0502020204030204" pitchFamily="34" charset="0"/>
              <a:cs typeface="Calibri" panose="020F0502020204030204" pitchFamily="34" charset="0"/>
            </a:endParaRPr>
          </a:p>
          <a:p>
            <a:pPr marL="0" indent="0">
              <a:buNone/>
            </a:pPr>
            <a:r>
              <a:rPr lang="en-GB" sz="1800" dirty="0" smtClean="0">
                <a:latin typeface="Calibri" panose="020F0502020204030204" pitchFamily="34" charset="0"/>
                <a:cs typeface="Calibri" panose="020F0502020204030204" pitchFamily="34" charset="0"/>
              </a:rPr>
              <a:t>1</a:t>
            </a:r>
            <a:r>
              <a:rPr lang="en-GB" sz="1800" dirty="0">
                <a:latin typeface="Calibri" panose="020F0502020204030204" pitchFamily="34" charset="0"/>
                <a:cs typeface="Calibri" panose="020F0502020204030204" pitchFamily="34" charset="0"/>
              </a:rPr>
              <a:t>.- Need to differentiate with the technology </a:t>
            </a:r>
            <a:r>
              <a:rPr lang="en-GB" sz="1800" b="1" dirty="0">
                <a:latin typeface="Calibri" panose="020F0502020204030204" pitchFamily="34" charset="0"/>
                <a:cs typeface="Calibri" panose="020F0502020204030204" pitchFamily="34" charset="0"/>
              </a:rPr>
              <a:t>of less developed countries</a:t>
            </a:r>
            <a:r>
              <a:rPr lang="en-GB" sz="1800" dirty="0">
                <a:latin typeface="Calibri" panose="020F0502020204030204" pitchFamily="34" charset="0"/>
                <a:cs typeface="Calibri" panose="020F0502020204030204" pitchFamily="34" charset="0"/>
              </a:rPr>
              <a:t>: application of new technologies, such as telecommunications, nanotechnology, active materials, </a:t>
            </a:r>
            <a:r>
              <a:rPr lang="en-GB" sz="1800" dirty="0" smtClean="0">
                <a:latin typeface="Calibri" panose="020F0502020204030204" pitchFamily="34" charset="0"/>
                <a:cs typeface="Calibri" panose="020F0502020204030204" pitchFamily="34" charset="0"/>
              </a:rPr>
              <a:t>...</a:t>
            </a:r>
            <a:endParaRPr lang="es-ES" sz="1800" dirty="0">
              <a:latin typeface="Calibri" panose="020F0502020204030204" pitchFamily="34" charset="0"/>
              <a:cs typeface="Calibri" panose="020F0502020204030204" pitchFamily="34" charset="0"/>
            </a:endParaRPr>
          </a:p>
          <a:p>
            <a:pPr marL="0" indent="0">
              <a:buNone/>
            </a:pPr>
            <a:r>
              <a:rPr lang="en-GB" sz="1800" dirty="0">
                <a:latin typeface="Calibri" panose="020F0502020204030204" pitchFamily="34" charset="0"/>
                <a:cs typeface="Calibri" panose="020F0502020204030204" pitchFamily="34" charset="0"/>
              </a:rPr>
              <a:t>2.- Social pressure to find materials and processes more respectful with the environment and from renewable sources: "</a:t>
            </a:r>
            <a:r>
              <a:rPr lang="en-GB" sz="1800" b="1" dirty="0">
                <a:latin typeface="Calibri" panose="020F0502020204030204" pitchFamily="34" charset="0"/>
                <a:cs typeface="Calibri" panose="020F0502020204030204" pitchFamily="34" charset="0"/>
              </a:rPr>
              <a:t>Green procurement</a:t>
            </a:r>
            <a:r>
              <a:rPr lang="en-GB" sz="1800" dirty="0">
                <a:latin typeface="Calibri" panose="020F0502020204030204" pitchFamily="34" charset="0"/>
                <a:cs typeface="Calibri" panose="020F0502020204030204" pitchFamily="34" charset="0"/>
              </a:rPr>
              <a:t>" and specifications of public administrations are increasingly requesting this type of materials</a:t>
            </a:r>
            <a:r>
              <a:rPr lang="en-GB" sz="1800" dirty="0" smtClean="0">
                <a:latin typeface="Calibri" panose="020F0502020204030204" pitchFamily="34" charset="0"/>
                <a:cs typeface="Calibri" panose="020F0502020204030204" pitchFamily="34" charset="0"/>
              </a:rPr>
              <a:t>. </a:t>
            </a:r>
            <a:r>
              <a:rPr lang="en-GB" sz="1800"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Circular economy</a:t>
            </a:r>
            <a:endParaRPr lang="es-E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0" indent="0">
              <a:buNone/>
            </a:pPr>
            <a:r>
              <a:rPr lang="en-GB" sz="1800" dirty="0" smtClean="0">
                <a:latin typeface="Calibri" panose="020F0502020204030204" pitchFamily="34" charset="0"/>
                <a:cs typeface="Calibri" panose="020F0502020204030204" pitchFamily="34" charset="0"/>
              </a:rPr>
              <a:t>3.- Products </a:t>
            </a:r>
            <a:r>
              <a:rPr lang="en-GB" sz="1800" dirty="0">
                <a:latin typeface="Calibri" panose="020F0502020204030204" pitchFamily="34" charset="0"/>
                <a:cs typeface="Calibri" panose="020F0502020204030204" pitchFamily="34" charset="0"/>
              </a:rPr>
              <a:t>and materials that preserve the safety and comfort of the user: fire safety, </a:t>
            </a:r>
            <a:r>
              <a:rPr lang="en-GB" sz="1800" b="1" dirty="0">
                <a:latin typeface="Calibri" panose="020F0502020204030204" pitchFamily="34" charset="0"/>
                <a:cs typeface="Calibri" panose="020F0502020204030204" pitchFamily="34" charset="0"/>
              </a:rPr>
              <a:t>need for clean air in the home</a:t>
            </a:r>
            <a:r>
              <a:rPr lang="en-GB" sz="1800" dirty="0">
                <a:latin typeface="Calibri" panose="020F0502020204030204" pitchFamily="34" charset="0"/>
                <a:cs typeface="Calibri" panose="020F0502020204030204" pitchFamily="34" charset="0"/>
              </a:rPr>
              <a:t>, comfort, </a:t>
            </a:r>
            <a:r>
              <a:rPr lang="en-GB" sz="1800" dirty="0" smtClean="0">
                <a:latin typeface="Calibri" panose="020F0502020204030204" pitchFamily="34" charset="0"/>
                <a:cs typeface="Calibri" panose="020F0502020204030204" pitchFamily="34" charset="0"/>
              </a:rPr>
              <a:t>...</a:t>
            </a:r>
            <a:endParaRPr lang="es-ES" sz="1800" dirty="0">
              <a:latin typeface="Calibri" panose="020F0502020204030204" pitchFamily="34" charset="0"/>
              <a:cs typeface="Calibri" panose="020F0502020204030204" pitchFamily="34" charset="0"/>
            </a:endParaRPr>
          </a:p>
          <a:p>
            <a:pPr marL="0" indent="0">
              <a:buNone/>
            </a:pPr>
            <a:r>
              <a:rPr lang="en-GB" sz="1800" dirty="0">
                <a:latin typeface="Calibri" panose="020F0502020204030204" pitchFamily="34" charset="0"/>
                <a:cs typeface="Calibri" panose="020F0502020204030204" pitchFamily="34" charset="0"/>
              </a:rPr>
              <a:t>4.- Need for a better use and </a:t>
            </a:r>
            <a:r>
              <a:rPr lang="en-GB" sz="1800" b="1" dirty="0">
                <a:latin typeface="Calibri" panose="020F0502020204030204" pitchFamily="34" charset="0"/>
                <a:cs typeface="Calibri" panose="020F0502020204030204" pitchFamily="34" charset="0"/>
              </a:rPr>
              <a:t>energy efficiency</a:t>
            </a:r>
            <a:r>
              <a:rPr lang="en-GB" sz="1800" dirty="0">
                <a:latin typeface="Calibri" panose="020F0502020204030204" pitchFamily="34" charset="0"/>
                <a:cs typeface="Calibri" panose="020F0502020204030204" pitchFamily="34" charset="0"/>
              </a:rPr>
              <a:t>.</a:t>
            </a:r>
            <a:endParaRPr lang="es-ES" sz="1800" dirty="0">
              <a:latin typeface="Calibri" panose="020F0502020204030204" pitchFamily="34" charset="0"/>
              <a:cs typeface="Calibri" panose="020F0502020204030204" pitchFamily="34" charset="0"/>
            </a:endParaRPr>
          </a:p>
          <a:p>
            <a:pPr marL="0" indent="0">
              <a:buNone/>
            </a:pPr>
            <a:r>
              <a:rPr lang="en-GB" sz="1800" dirty="0" smtClean="0">
                <a:latin typeface="Calibri" panose="020F0502020204030204" pitchFamily="34" charset="0"/>
                <a:cs typeface="Calibri" panose="020F0502020204030204" pitchFamily="34" charset="0"/>
              </a:rPr>
              <a:t>5</a:t>
            </a:r>
            <a:r>
              <a:rPr lang="en-GB" sz="1800" dirty="0">
                <a:latin typeface="Calibri" panose="020F0502020204030204" pitchFamily="34" charset="0"/>
                <a:cs typeface="Calibri" panose="020F0502020204030204" pitchFamily="34" charset="0"/>
              </a:rPr>
              <a:t>.- Materials and products that adapt to the </a:t>
            </a:r>
            <a:r>
              <a:rPr lang="en-GB" sz="1800" b="1" dirty="0">
                <a:latin typeface="Calibri" panose="020F0502020204030204" pitchFamily="34" charset="0"/>
                <a:cs typeface="Calibri" panose="020F0502020204030204" pitchFamily="34" charset="0"/>
              </a:rPr>
              <a:t>growing mobility of the user and to the size of the homes.</a:t>
            </a:r>
            <a:endParaRPr lang="es-ES" sz="1800" b="1" dirty="0">
              <a:latin typeface="Calibri" panose="020F0502020204030204" pitchFamily="34" charset="0"/>
              <a:cs typeface="Calibri" panose="020F0502020204030204" pitchFamily="34" charset="0"/>
            </a:endParaRPr>
          </a:p>
          <a:p>
            <a:pPr marL="0" indent="0">
              <a:buNone/>
            </a:pPr>
            <a:r>
              <a:rPr lang="en-GB" sz="1800" dirty="0" smtClean="0">
                <a:latin typeface="Calibri" panose="020F0502020204030204" pitchFamily="34" charset="0"/>
                <a:cs typeface="Calibri" panose="020F0502020204030204" pitchFamily="34" charset="0"/>
              </a:rPr>
              <a:t>6</a:t>
            </a:r>
            <a:r>
              <a:rPr lang="en-GB" sz="1800" dirty="0">
                <a:latin typeface="Calibri" panose="020F0502020204030204" pitchFamily="34" charset="0"/>
                <a:cs typeface="Calibri" panose="020F0502020204030204" pitchFamily="34" charset="0"/>
              </a:rPr>
              <a:t>.- Demographic curve tending to an </a:t>
            </a:r>
            <a:r>
              <a:rPr lang="en-GB" sz="1800" b="1" dirty="0">
                <a:latin typeface="Calibri" panose="020F0502020204030204" pitchFamily="34" charset="0"/>
                <a:cs typeface="Calibri" panose="020F0502020204030204" pitchFamily="34" charset="0"/>
              </a:rPr>
              <a:t>aging population</a:t>
            </a:r>
            <a:r>
              <a:rPr lang="en-GB" sz="1800" dirty="0">
                <a:latin typeface="Calibri" panose="020F0502020204030204" pitchFamily="34" charset="0"/>
                <a:cs typeface="Calibri" panose="020F0502020204030204" pitchFamily="34" charset="0"/>
              </a:rPr>
              <a:t>: mobility problems, vision problems, etc.. and the need to lead an independent life.</a:t>
            </a:r>
            <a:endParaRPr lang="es-ES" sz="1800" dirty="0">
              <a:latin typeface="Calibri" panose="020F0502020204030204" pitchFamily="34" charset="0"/>
              <a:cs typeface="Calibri" panose="020F0502020204030204" pitchFamily="34" charset="0"/>
            </a:endParaRPr>
          </a:p>
          <a:p>
            <a:r>
              <a:rPr lang="en-GB" sz="1800" dirty="0">
                <a:latin typeface="Calibri" panose="020F0502020204030204" pitchFamily="34" charset="0"/>
                <a:cs typeface="Calibri" panose="020F0502020204030204" pitchFamily="34" charset="0"/>
              </a:rPr>
              <a:t> </a:t>
            </a:r>
            <a:endParaRPr lang="es-ES" sz="1800" dirty="0">
              <a:latin typeface="Calibri" panose="020F0502020204030204" pitchFamily="34" charset="0"/>
              <a:cs typeface="Calibri" panose="020F0502020204030204" pitchFamily="34" charset="0"/>
            </a:endParaRPr>
          </a:p>
          <a:p>
            <a:r>
              <a:rPr lang="en-GB" sz="1800" dirty="0">
                <a:latin typeface="Calibri" panose="020F0502020204030204" pitchFamily="34" charset="0"/>
                <a:cs typeface="Calibri" panose="020F0502020204030204" pitchFamily="34" charset="0"/>
              </a:rPr>
              <a:t> </a:t>
            </a:r>
            <a:endParaRPr lang="es-E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67453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75990" y="474345"/>
            <a:ext cx="5651561" cy="5170646"/>
          </a:xfrm>
          <a:prstGeom prst="rect">
            <a:avLst/>
          </a:prstGeom>
        </p:spPr>
        <p:txBody>
          <a:bodyPr wrap="square">
            <a:spAutoFit/>
          </a:bodyPr>
          <a:lstStyle/>
          <a:p>
            <a:pPr lvl="2" algn="l"/>
            <a:r>
              <a:rPr lang="fr-FR" sz="2400" dirty="0" smtClean="0">
                <a:latin typeface="Calibri" panose="020F0502020204030204" pitchFamily="34" charset="0"/>
                <a:cs typeface="Calibri" panose="020F0502020204030204" pitchFamily="34" charset="0"/>
              </a:rPr>
              <a:t>TYPES OF SMART MATERIALS</a:t>
            </a:r>
          </a:p>
          <a:p>
            <a:pPr lvl="2" algn="l"/>
            <a:endParaRPr lang="es-ES" b="0" dirty="0">
              <a:latin typeface="Calibri" panose="020F0502020204030204" pitchFamily="34" charset="0"/>
              <a:cs typeface="Calibri" panose="020F0502020204030204" pitchFamily="34" charset="0"/>
            </a:endParaRPr>
          </a:p>
          <a:p>
            <a:pPr algn="l"/>
            <a:r>
              <a:rPr lang="fr-FR" b="0" dirty="0">
                <a:latin typeface="Calibri" panose="020F0502020204030204" pitchFamily="34" charset="0"/>
                <a:cs typeface="Calibri" panose="020F0502020204030204" pitchFamily="34" charset="0"/>
              </a:rPr>
              <a:t>Smart </a:t>
            </a:r>
            <a:r>
              <a:rPr lang="fr-FR" b="0" dirty="0" err="1">
                <a:latin typeface="Calibri" panose="020F0502020204030204" pitchFamily="34" charset="0"/>
                <a:cs typeface="Calibri" panose="020F0502020204030204" pitchFamily="34" charset="0"/>
              </a:rPr>
              <a:t>materials</a:t>
            </a:r>
            <a:r>
              <a:rPr lang="fr-FR" b="0" dirty="0">
                <a:latin typeface="Calibri" panose="020F0502020204030204" pitchFamily="34" charset="0"/>
                <a:cs typeface="Calibri" panose="020F0502020204030204" pitchFamily="34" charset="0"/>
              </a:rPr>
              <a:t> and </a:t>
            </a:r>
            <a:r>
              <a:rPr lang="fr-FR" b="0" dirty="0" err="1">
                <a:latin typeface="Calibri" panose="020F0502020204030204" pitchFamily="34" charset="0"/>
                <a:cs typeface="Calibri" panose="020F0502020204030204" pitchFamily="34" charset="0"/>
              </a:rPr>
              <a:t>systems</a:t>
            </a:r>
            <a:r>
              <a:rPr lang="fr-FR" b="0" dirty="0">
                <a:latin typeface="Calibri" panose="020F0502020204030204" pitchFamily="34" charset="0"/>
                <a:cs typeface="Calibri" panose="020F0502020204030204" pitchFamily="34" charset="0"/>
              </a:rPr>
              <a:t> are </a:t>
            </a:r>
            <a:r>
              <a:rPr lang="fr-FR" b="0" dirty="0" err="1">
                <a:latin typeface="Calibri" panose="020F0502020204030204" pitchFamily="34" charset="0"/>
                <a:cs typeface="Calibri" panose="020F0502020204030204" pitchFamily="34" charset="0"/>
              </a:rPr>
              <a:t>divided</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into</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two</a:t>
            </a:r>
            <a:r>
              <a:rPr lang="fr-FR" b="0" dirty="0">
                <a:latin typeface="Calibri" panose="020F0502020204030204" pitchFamily="34" charset="0"/>
                <a:cs typeface="Calibri" panose="020F0502020204030204" pitchFamily="34" charset="0"/>
              </a:rPr>
              <a:t> classes </a:t>
            </a:r>
            <a:r>
              <a:rPr lang="fr-FR" b="0" dirty="0" smtClean="0">
                <a:latin typeface="Calibri" panose="020F0502020204030204" pitchFamily="34" charset="0"/>
                <a:cs typeface="Calibri" panose="020F0502020204030204" pitchFamily="34" charset="0"/>
              </a:rPr>
              <a:t>:</a:t>
            </a:r>
          </a:p>
          <a:p>
            <a:pPr algn="l"/>
            <a:endParaRPr lang="es-ES" b="0" dirty="0">
              <a:latin typeface="Calibri" panose="020F0502020204030204" pitchFamily="34" charset="0"/>
              <a:cs typeface="Calibri" panose="020F0502020204030204" pitchFamily="34" charset="0"/>
            </a:endParaRPr>
          </a:p>
          <a:p>
            <a:pPr algn="just"/>
            <a:r>
              <a:rPr lang="fr-FR" b="0" dirty="0">
                <a:latin typeface="Calibri" panose="020F0502020204030204" pitchFamily="34" charset="0"/>
                <a:cs typeface="Calibri" panose="020F0502020204030204" pitchFamily="34" charset="0"/>
              </a:rPr>
              <a:t> 1. </a:t>
            </a:r>
            <a:r>
              <a:rPr lang="fr-FR" dirty="0" err="1">
                <a:latin typeface="Calibri" panose="020F0502020204030204" pitchFamily="34" charset="0"/>
                <a:cs typeface="Calibri" panose="020F0502020204030204" pitchFamily="34" charset="0"/>
              </a:rPr>
              <a:t>Materials</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undergo</a:t>
            </a:r>
            <a:r>
              <a:rPr lang="fr-FR" dirty="0">
                <a:latin typeface="Calibri" panose="020F0502020204030204" pitchFamily="34" charset="0"/>
                <a:cs typeface="Calibri" panose="020F0502020204030204" pitchFamily="34" charset="0"/>
              </a:rPr>
              <a:t> changes in one or more of </a:t>
            </a:r>
            <a:r>
              <a:rPr lang="fr-FR" dirty="0" err="1">
                <a:latin typeface="Calibri" panose="020F0502020204030204" pitchFamily="34" charset="0"/>
                <a:cs typeface="Calibri" panose="020F0502020204030204" pitchFamily="34" charset="0"/>
              </a:rPr>
              <a:t>their</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properties</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chemical</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electrical</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magnetic</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mechanical</a:t>
            </a:r>
            <a:r>
              <a:rPr lang="fr-FR" dirty="0">
                <a:latin typeface="Calibri" panose="020F0502020204030204" pitchFamily="34" charset="0"/>
                <a:cs typeface="Calibri" panose="020F0502020204030204" pitchFamily="34" charset="0"/>
              </a:rPr>
              <a:t>, or thermal) in direct </a:t>
            </a:r>
            <a:r>
              <a:rPr lang="fr-FR" dirty="0" err="1">
                <a:latin typeface="Calibri" panose="020F0502020204030204" pitchFamily="34" charset="0"/>
                <a:cs typeface="Calibri" panose="020F0502020204030204" pitchFamily="34" charset="0"/>
              </a:rPr>
              <a:t>response</a:t>
            </a:r>
            <a:r>
              <a:rPr lang="fr-FR" dirty="0">
                <a:latin typeface="Calibri" panose="020F0502020204030204" pitchFamily="34" charset="0"/>
                <a:cs typeface="Calibri" panose="020F0502020204030204" pitchFamily="34" charset="0"/>
              </a:rPr>
              <a:t> to a change in </a:t>
            </a:r>
            <a:r>
              <a:rPr lang="fr-FR" dirty="0" err="1">
                <a:latin typeface="Calibri" panose="020F0502020204030204" pitchFamily="34" charset="0"/>
                <a:cs typeface="Calibri" panose="020F0502020204030204" pitchFamily="34" charset="0"/>
              </a:rPr>
              <a:t>external</a:t>
            </a:r>
            <a:r>
              <a:rPr lang="fr-FR" dirty="0">
                <a:latin typeface="Calibri" panose="020F0502020204030204" pitchFamily="34" charset="0"/>
                <a:cs typeface="Calibri" panose="020F0502020204030204" pitchFamily="34" charset="0"/>
              </a:rPr>
              <a:t> stimuli </a:t>
            </a:r>
            <a:r>
              <a:rPr lang="fr-FR" b="0" dirty="0">
                <a:latin typeface="Calibri" panose="020F0502020204030204" pitchFamily="34" charset="0"/>
                <a:cs typeface="Calibri" panose="020F0502020204030204" pitchFamily="34" charset="0"/>
              </a:rPr>
              <a:t>in the </a:t>
            </a:r>
            <a:r>
              <a:rPr lang="fr-FR" b="0" dirty="0" err="1">
                <a:latin typeface="Calibri" panose="020F0502020204030204" pitchFamily="34" charset="0"/>
                <a:cs typeface="Calibri" panose="020F0502020204030204" pitchFamily="34" charset="0"/>
              </a:rPr>
              <a:t>surrounding</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environment</a:t>
            </a:r>
            <a:r>
              <a:rPr lang="fr-FR" b="0" dirty="0">
                <a:latin typeface="Calibri" panose="020F0502020204030204" pitchFamily="34" charset="0"/>
                <a:cs typeface="Calibri" panose="020F0502020204030204" pitchFamily="34" charset="0"/>
              </a:rPr>
              <a:t>. The </a:t>
            </a:r>
            <a:r>
              <a:rPr lang="fr-FR" b="0" dirty="0" err="1">
                <a:latin typeface="Calibri" panose="020F0502020204030204" pitchFamily="34" charset="0"/>
                <a:cs typeface="Calibri" panose="020F0502020204030204" pitchFamily="34" charset="0"/>
              </a:rPr>
              <a:t>energy</a:t>
            </a:r>
            <a:r>
              <a:rPr lang="fr-FR" b="0" dirty="0">
                <a:latin typeface="Calibri" panose="020F0502020204030204" pitchFamily="34" charset="0"/>
                <a:cs typeface="Calibri" panose="020F0502020204030204" pitchFamily="34" charset="0"/>
              </a:rPr>
              <a:t> input to a </a:t>
            </a:r>
            <a:r>
              <a:rPr lang="fr-FR" b="0" dirty="0" err="1">
                <a:latin typeface="Calibri" panose="020F0502020204030204" pitchFamily="34" charset="0"/>
                <a:cs typeface="Calibri" panose="020F0502020204030204" pitchFamily="34" charset="0"/>
              </a:rPr>
              <a:t>material</a:t>
            </a:r>
            <a:r>
              <a:rPr lang="fr-FR" b="0" dirty="0">
                <a:latin typeface="Calibri" panose="020F0502020204030204" pitchFamily="34" charset="0"/>
                <a:cs typeface="Calibri" panose="020F0502020204030204" pitchFamily="34" charset="0"/>
              </a:rPr>
              <a:t> affects the </a:t>
            </a:r>
            <a:r>
              <a:rPr lang="fr-FR" b="0" dirty="0" err="1">
                <a:latin typeface="Calibri" panose="020F0502020204030204" pitchFamily="34" charset="0"/>
                <a:cs typeface="Calibri" panose="020F0502020204030204" pitchFamily="34" charset="0"/>
              </a:rPr>
              <a:t>internal</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energy</a:t>
            </a:r>
            <a:r>
              <a:rPr lang="fr-FR" b="0" dirty="0">
                <a:latin typeface="Calibri" panose="020F0502020204030204" pitchFamily="34" charset="0"/>
                <a:cs typeface="Calibri" panose="020F0502020204030204" pitchFamily="34" charset="0"/>
              </a:rPr>
              <a:t> of the </a:t>
            </a:r>
            <a:r>
              <a:rPr lang="fr-FR" b="0" dirty="0" err="1">
                <a:latin typeface="Calibri" panose="020F0502020204030204" pitchFamily="34" charset="0"/>
                <a:cs typeface="Calibri" panose="020F0502020204030204" pitchFamily="34" charset="0"/>
              </a:rPr>
              <a:t>material</a:t>
            </a:r>
            <a:r>
              <a:rPr lang="fr-FR" b="0" dirty="0">
                <a:latin typeface="Calibri" panose="020F0502020204030204" pitchFamily="34" charset="0"/>
                <a:cs typeface="Calibri" panose="020F0502020204030204" pitchFamily="34" charset="0"/>
              </a:rPr>
              <a:t> by </a:t>
            </a:r>
            <a:r>
              <a:rPr lang="fr-FR" b="0" dirty="0" err="1">
                <a:latin typeface="Calibri" panose="020F0502020204030204" pitchFamily="34" charset="0"/>
                <a:cs typeface="Calibri" panose="020F0502020204030204" pitchFamily="34" charset="0"/>
              </a:rPr>
              <a:t>altering</a:t>
            </a:r>
            <a:r>
              <a:rPr lang="fr-FR" b="0" dirty="0">
                <a:latin typeface="Calibri" panose="020F0502020204030204" pitchFamily="34" charset="0"/>
                <a:cs typeface="Calibri" panose="020F0502020204030204" pitchFamily="34" charset="0"/>
              </a:rPr>
              <a:t> the </a:t>
            </a:r>
            <a:r>
              <a:rPr lang="fr-FR" b="0" dirty="0" err="1">
                <a:latin typeface="Calibri" panose="020F0502020204030204" pitchFamily="34" charset="0"/>
                <a:cs typeface="Calibri" panose="020F0502020204030204" pitchFamily="34" charset="0"/>
              </a:rPr>
              <a:t>material’s</a:t>
            </a:r>
            <a:r>
              <a:rPr lang="fr-FR" b="0" dirty="0">
                <a:latin typeface="Calibri" panose="020F0502020204030204" pitchFamily="34" charset="0"/>
                <a:cs typeface="Calibri" panose="020F0502020204030204" pitchFamily="34" charset="0"/>
              </a:rPr>
              <a:t> microstructure and the input </a:t>
            </a:r>
            <a:r>
              <a:rPr lang="fr-FR" b="0" dirty="0" err="1">
                <a:latin typeface="Calibri" panose="020F0502020204030204" pitchFamily="34" charset="0"/>
                <a:cs typeface="Calibri" panose="020F0502020204030204" pitchFamily="34" charset="0"/>
              </a:rPr>
              <a:t>results</a:t>
            </a:r>
            <a:r>
              <a:rPr lang="fr-FR" b="0" dirty="0">
                <a:latin typeface="Calibri" panose="020F0502020204030204" pitchFamily="34" charset="0"/>
                <a:cs typeface="Calibri" panose="020F0502020204030204" pitchFamily="34" charset="0"/>
              </a:rPr>
              <a:t> in a </a:t>
            </a:r>
            <a:r>
              <a:rPr lang="fr-FR" b="0" dirty="0" err="1">
                <a:latin typeface="Calibri" panose="020F0502020204030204" pitchFamily="34" charset="0"/>
                <a:cs typeface="Calibri" panose="020F0502020204030204" pitchFamily="34" charset="0"/>
              </a:rPr>
              <a:t>property</a:t>
            </a:r>
            <a:r>
              <a:rPr lang="fr-FR" b="0" dirty="0">
                <a:latin typeface="Calibri" panose="020F0502020204030204" pitchFamily="34" charset="0"/>
                <a:cs typeface="Calibri" panose="020F0502020204030204" pitchFamily="34" charset="0"/>
              </a:rPr>
              <a:t> change of the </a:t>
            </a:r>
            <a:r>
              <a:rPr lang="fr-FR" b="0" dirty="0" err="1">
                <a:latin typeface="Calibri" panose="020F0502020204030204" pitchFamily="34" charset="0"/>
                <a:cs typeface="Calibri" panose="020F0502020204030204" pitchFamily="34" charset="0"/>
              </a:rPr>
              <a:t>material</a:t>
            </a:r>
            <a:r>
              <a:rPr lang="fr-FR" b="0" dirty="0">
                <a:latin typeface="Calibri" panose="020F0502020204030204" pitchFamily="34" charset="0"/>
                <a:cs typeface="Calibri" panose="020F0502020204030204" pitchFamily="34" charset="0"/>
              </a:rPr>
              <a:t>. </a:t>
            </a:r>
            <a:endParaRPr lang="es-ES" b="0" dirty="0">
              <a:latin typeface="Calibri" panose="020F0502020204030204" pitchFamily="34" charset="0"/>
              <a:cs typeface="Calibri" panose="020F0502020204030204" pitchFamily="34" charset="0"/>
            </a:endParaRPr>
          </a:p>
          <a:p>
            <a:pPr algn="l"/>
            <a:r>
              <a:rPr lang="fr-FR" b="0" dirty="0">
                <a:latin typeface="Calibri" panose="020F0502020204030204" pitchFamily="34" charset="0"/>
                <a:cs typeface="Calibri" panose="020F0502020204030204" pitchFamily="34" charset="0"/>
              </a:rPr>
              <a:t> </a:t>
            </a:r>
            <a:endParaRPr lang="fr-FR" b="0" dirty="0" smtClean="0">
              <a:latin typeface="Calibri" panose="020F0502020204030204" pitchFamily="34" charset="0"/>
              <a:cs typeface="Calibri" panose="020F0502020204030204" pitchFamily="34" charset="0"/>
            </a:endParaRPr>
          </a:p>
          <a:p>
            <a:pPr algn="l"/>
            <a:endParaRPr lang="es-ES" b="0" dirty="0">
              <a:latin typeface="Calibri" panose="020F0502020204030204" pitchFamily="34" charset="0"/>
              <a:cs typeface="Calibri" panose="020F0502020204030204" pitchFamily="34" charset="0"/>
            </a:endParaRPr>
          </a:p>
          <a:p>
            <a:pPr algn="l"/>
            <a:r>
              <a:rPr lang="fr-FR" b="0" dirty="0">
                <a:latin typeface="Calibri" panose="020F0502020204030204" pitchFamily="34" charset="0"/>
                <a:cs typeface="Calibri" panose="020F0502020204030204" pitchFamily="34" charset="0"/>
              </a:rPr>
              <a:t>2</a:t>
            </a:r>
            <a:r>
              <a:rPr lang="fr-FR" dirty="0">
                <a:latin typeface="Calibri" panose="020F0502020204030204" pitchFamily="34" charset="0"/>
                <a:cs typeface="Calibri" panose="020F0502020204030204" pitchFamily="34" charset="0"/>
              </a:rPr>
              <a:t>. Smart </a:t>
            </a:r>
            <a:r>
              <a:rPr lang="fr-FR" dirty="0" err="1">
                <a:latin typeface="Calibri" panose="020F0502020204030204" pitchFamily="34" charset="0"/>
                <a:cs typeface="Calibri" panose="020F0502020204030204" pitchFamily="34" charset="0"/>
              </a:rPr>
              <a:t>materials</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that</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transforms</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energy</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from</a:t>
            </a:r>
            <a:r>
              <a:rPr lang="fr-FR" dirty="0">
                <a:latin typeface="Calibri" panose="020F0502020204030204" pitchFamily="34" charset="0"/>
                <a:cs typeface="Calibri" panose="020F0502020204030204" pitchFamily="34" charset="0"/>
              </a:rPr>
              <a:t> one </a:t>
            </a:r>
            <a:r>
              <a:rPr lang="fr-FR" dirty="0" err="1">
                <a:latin typeface="Calibri" panose="020F0502020204030204" pitchFamily="34" charset="0"/>
                <a:cs typeface="Calibri" panose="020F0502020204030204" pitchFamily="34" charset="0"/>
              </a:rPr>
              <a:t>form</a:t>
            </a:r>
            <a:r>
              <a:rPr lang="fr-FR" dirty="0">
                <a:latin typeface="Calibri" panose="020F0502020204030204" pitchFamily="34" charset="0"/>
                <a:cs typeface="Calibri" panose="020F0502020204030204" pitchFamily="34" charset="0"/>
              </a:rPr>
              <a:t> to </a:t>
            </a:r>
            <a:r>
              <a:rPr lang="fr-FR" dirty="0" err="1">
                <a:latin typeface="Calibri" panose="020F0502020204030204" pitchFamily="34" charset="0"/>
                <a:cs typeface="Calibri" panose="020F0502020204030204" pitchFamily="34" charset="0"/>
              </a:rPr>
              <a:t>another</a:t>
            </a:r>
            <a:r>
              <a:rPr lang="fr-FR" dirty="0">
                <a:latin typeface="Calibri" panose="020F0502020204030204" pitchFamily="34" charset="0"/>
                <a:cs typeface="Calibri" panose="020F0502020204030204" pitchFamily="34" charset="0"/>
              </a:rPr>
              <a:t>.</a:t>
            </a:r>
            <a:r>
              <a:rPr lang="fr-FR" b="0" dirty="0">
                <a:latin typeface="Calibri" panose="020F0502020204030204" pitchFamily="34" charset="0"/>
                <a:cs typeface="Calibri" panose="020F0502020204030204" pitchFamily="34" charset="0"/>
              </a:rPr>
              <a:t> The </a:t>
            </a:r>
            <a:r>
              <a:rPr lang="fr-FR" b="0" dirty="0" err="1">
                <a:latin typeface="Calibri" panose="020F0502020204030204" pitchFamily="34" charset="0"/>
                <a:cs typeface="Calibri" panose="020F0502020204030204" pitchFamily="34" charset="0"/>
              </a:rPr>
              <a:t>energy</a:t>
            </a:r>
            <a:r>
              <a:rPr lang="fr-FR" b="0" dirty="0">
                <a:latin typeface="Calibri" panose="020F0502020204030204" pitchFamily="34" charset="0"/>
                <a:cs typeface="Calibri" panose="020F0502020204030204" pitchFamily="34" charset="0"/>
              </a:rPr>
              <a:t> input to a </a:t>
            </a:r>
            <a:r>
              <a:rPr lang="fr-FR" b="0" dirty="0" err="1">
                <a:latin typeface="Calibri" panose="020F0502020204030204" pitchFamily="34" charset="0"/>
                <a:cs typeface="Calibri" panose="020F0502020204030204" pitchFamily="34" charset="0"/>
              </a:rPr>
              <a:t>material</a:t>
            </a:r>
            <a:r>
              <a:rPr lang="fr-FR" b="0" dirty="0">
                <a:latin typeface="Calibri" panose="020F0502020204030204" pitchFamily="34" charset="0"/>
                <a:cs typeface="Calibri" panose="020F0502020204030204" pitchFamily="34" charset="0"/>
              </a:rPr>
              <a:t> changes the </a:t>
            </a:r>
            <a:r>
              <a:rPr lang="fr-FR" b="0" dirty="0" err="1">
                <a:latin typeface="Calibri" panose="020F0502020204030204" pitchFamily="34" charset="0"/>
                <a:cs typeface="Calibri" panose="020F0502020204030204" pitchFamily="34" charset="0"/>
              </a:rPr>
              <a:t>energy</a:t>
            </a:r>
            <a:r>
              <a:rPr lang="fr-FR" b="0" dirty="0">
                <a:latin typeface="Calibri" panose="020F0502020204030204" pitchFamily="34" charset="0"/>
                <a:cs typeface="Calibri" panose="020F0502020204030204" pitchFamily="34" charset="0"/>
              </a:rPr>
              <a:t> state of the </a:t>
            </a:r>
            <a:r>
              <a:rPr lang="fr-FR" b="0" dirty="0" err="1">
                <a:latin typeface="Calibri" panose="020F0502020204030204" pitchFamily="34" charset="0"/>
                <a:cs typeface="Calibri" panose="020F0502020204030204" pitchFamily="34" charset="0"/>
              </a:rPr>
              <a:t>material</a:t>
            </a:r>
            <a:r>
              <a:rPr lang="fr-FR" b="0" dirty="0">
                <a:latin typeface="Calibri" panose="020F0502020204030204" pitchFamily="34" charset="0"/>
                <a:cs typeface="Calibri" panose="020F0502020204030204" pitchFamily="34" charset="0"/>
              </a:rPr>
              <a:t> composition, but </a:t>
            </a:r>
            <a:r>
              <a:rPr lang="fr-FR" b="0" dirty="0" err="1">
                <a:latin typeface="Calibri" panose="020F0502020204030204" pitchFamily="34" charset="0"/>
                <a:cs typeface="Calibri" panose="020F0502020204030204" pitchFamily="34" charset="0"/>
              </a:rPr>
              <a:t>does</a:t>
            </a:r>
            <a:r>
              <a:rPr lang="fr-FR" b="0" dirty="0">
                <a:latin typeface="Calibri" panose="020F0502020204030204" pitchFamily="34" charset="0"/>
                <a:cs typeface="Calibri" panose="020F0502020204030204" pitchFamily="34" charset="0"/>
              </a:rPr>
              <a:t> not alter the </a:t>
            </a:r>
            <a:r>
              <a:rPr lang="fr-FR" b="0" dirty="0" err="1">
                <a:latin typeface="Calibri" panose="020F0502020204030204" pitchFamily="34" charset="0"/>
                <a:cs typeface="Calibri" panose="020F0502020204030204" pitchFamily="34" charset="0"/>
              </a:rPr>
              <a:t>material</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it</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stays</a:t>
            </a:r>
            <a:r>
              <a:rPr lang="fr-FR" b="0" dirty="0">
                <a:latin typeface="Calibri" panose="020F0502020204030204" pitchFamily="34" charset="0"/>
                <a:cs typeface="Calibri" panose="020F0502020204030204" pitchFamily="34" charset="0"/>
              </a:rPr>
              <a:t> the </a:t>
            </a:r>
            <a:r>
              <a:rPr lang="fr-FR" b="0" dirty="0" err="1">
                <a:latin typeface="Calibri" panose="020F0502020204030204" pitchFamily="34" charset="0"/>
                <a:cs typeface="Calibri" panose="020F0502020204030204" pitchFamily="34" charset="0"/>
              </a:rPr>
              <a:t>same</a:t>
            </a:r>
            <a:r>
              <a:rPr lang="fr-FR" b="0" dirty="0">
                <a:latin typeface="Calibri" panose="020F0502020204030204" pitchFamily="34" charset="0"/>
                <a:cs typeface="Calibri" panose="020F0502020204030204" pitchFamily="34" charset="0"/>
              </a:rPr>
              <a:t>, but the </a:t>
            </a:r>
            <a:r>
              <a:rPr lang="fr-FR" b="0" dirty="0" err="1">
                <a:latin typeface="Calibri" panose="020F0502020204030204" pitchFamily="34" charset="0"/>
                <a:cs typeface="Calibri" panose="020F0502020204030204" pitchFamily="34" charset="0"/>
              </a:rPr>
              <a:t>energy</a:t>
            </a:r>
            <a:r>
              <a:rPr lang="fr-FR" b="0" dirty="0">
                <a:latin typeface="Calibri" panose="020F0502020204030204" pitchFamily="34" charset="0"/>
                <a:cs typeface="Calibri" panose="020F0502020204030204" pitchFamily="34" charset="0"/>
              </a:rPr>
              <a:t> </a:t>
            </a:r>
            <a:r>
              <a:rPr lang="fr-FR" b="0" dirty="0" err="1">
                <a:latin typeface="Calibri" panose="020F0502020204030204" pitchFamily="34" charset="0"/>
                <a:cs typeface="Calibri" panose="020F0502020204030204" pitchFamily="34" charset="0"/>
              </a:rPr>
              <a:t>undergoes</a:t>
            </a:r>
            <a:r>
              <a:rPr lang="fr-FR" b="0" dirty="0">
                <a:latin typeface="Calibri" panose="020F0502020204030204" pitchFamily="34" charset="0"/>
                <a:cs typeface="Calibri" panose="020F0502020204030204" pitchFamily="34" charset="0"/>
              </a:rPr>
              <a:t> a change.</a:t>
            </a:r>
            <a:endParaRPr lang="es-ES" b="0" dirty="0">
              <a:latin typeface="Calibri" panose="020F0502020204030204" pitchFamily="34" charset="0"/>
              <a:cs typeface="Calibri" panose="020F0502020204030204" pitchFamily="34"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6330" y="819475"/>
            <a:ext cx="1856582" cy="172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descr="http://www.ocimagazine.es/wp-content/uploads/2013/11/SputnikEstudio_web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7551" y="3088744"/>
            <a:ext cx="1398270" cy="1031240"/>
          </a:xfrm>
          <a:prstGeom prst="rect">
            <a:avLst/>
          </a:prstGeom>
          <a:noFill/>
          <a:extLst/>
        </p:spPr>
      </p:pic>
      <p:pic>
        <p:nvPicPr>
          <p:cNvPr id="7" name="Picture 6" descr="http://www.ocimagazine.es/wp-content/uploads/2013/11/SputnikEstudio_web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77150" y="3038579"/>
            <a:ext cx="1466850" cy="1081405"/>
          </a:xfrm>
          <a:prstGeom prst="rect">
            <a:avLst/>
          </a:prstGeom>
          <a:noFill/>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46330" y="4730468"/>
            <a:ext cx="2364352" cy="970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82043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49" name="Imagen 37" descr="Smart Sof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170" y="1029712"/>
            <a:ext cx="2943225" cy="16573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374395" y="1983745"/>
            <a:ext cx="239520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es-ES" sz="1100" b="1" i="0" u="none" strike="noStrike" cap="none" normalizeH="0" baseline="0" dirty="0" smtClean="0">
                <a:ln>
                  <a:noFill/>
                </a:ln>
                <a:solidFill>
                  <a:srgbClr val="4F81BD"/>
                </a:solidFill>
                <a:effectLst/>
                <a:latin typeface="Arial" pitchFamily="34" charset="0"/>
                <a:ea typeface="Calibri" pitchFamily="34" charset="0"/>
                <a:cs typeface="Arial" pitchFamily="34" charset="0"/>
              </a:rPr>
              <a:t> Smart Sofa.  King Cloud III sofa. </a:t>
            </a:r>
            <a:endParaRPr kumimoji="0" lang="fr-FR" altLang="es-E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2367706896"/>
              </p:ext>
            </p:extLst>
          </p:nvPr>
        </p:nvGraphicFramePr>
        <p:xfrm>
          <a:off x="1447061" y="5584836"/>
          <a:ext cx="6120130" cy="360426"/>
        </p:xfrm>
        <a:graphic>
          <a:graphicData uri="http://schemas.openxmlformats.org/drawingml/2006/table">
            <a:tbl>
              <a:tblPr firstRow="1" firstCol="1" bandRow="1">
                <a:tableStyleId>{5C22544A-7EE6-4342-B048-85BDC9FD1C3A}</a:tableStyleId>
              </a:tblPr>
              <a:tblGrid>
                <a:gridCol w="6120130"/>
              </a:tblGrid>
              <a:tr h="0">
                <a:tc>
                  <a:txBody>
                    <a:bodyPr/>
                    <a:lstStyle/>
                    <a:p>
                      <a:pPr algn="ctr">
                        <a:lnSpc>
                          <a:spcPct val="115000"/>
                        </a:lnSpc>
                        <a:spcAft>
                          <a:spcPts val="0"/>
                        </a:spcAft>
                      </a:pPr>
                      <a:endParaRPr lang="es-ES" sz="1100" dirty="0">
                        <a:effectLst/>
                      </a:endParaRPr>
                    </a:p>
                    <a:p>
                      <a:pPr algn="ctr">
                        <a:spcAft>
                          <a:spcPts val="0"/>
                        </a:spcAft>
                      </a:pPr>
                      <a:r>
                        <a:rPr lang="fr-FR" sz="1100" dirty="0" smtClean="0">
                          <a:solidFill>
                            <a:schemeClr val="tx1"/>
                          </a:solidFill>
                          <a:effectLst/>
                        </a:rPr>
                        <a:t> </a:t>
                      </a:r>
                      <a:r>
                        <a:rPr lang="fr-FR" sz="1100" dirty="0">
                          <a:solidFill>
                            <a:schemeClr val="tx1"/>
                          </a:solidFill>
                          <a:effectLst/>
                        </a:rPr>
                        <a:t>Intelligent </a:t>
                      </a:r>
                      <a:r>
                        <a:rPr lang="fr-FR" sz="1100" dirty="0" err="1">
                          <a:solidFill>
                            <a:schemeClr val="tx1"/>
                          </a:solidFill>
                          <a:effectLst/>
                        </a:rPr>
                        <a:t>mattress</a:t>
                      </a:r>
                      <a:r>
                        <a:rPr lang="fr-FR" sz="1100" dirty="0">
                          <a:solidFill>
                            <a:schemeClr val="tx1"/>
                          </a:solidFill>
                          <a:effectLst/>
                        </a:rPr>
                        <a:t> by </a:t>
                      </a:r>
                      <a:r>
                        <a:rPr lang="fr-FR" sz="1100" dirty="0" err="1">
                          <a:solidFill>
                            <a:schemeClr val="tx1"/>
                          </a:solidFill>
                          <a:effectLst/>
                        </a:rPr>
                        <a:t>Rest</a:t>
                      </a:r>
                      <a:r>
                        <a:rPr lang="fr-FR" sz="1100" dirty="0">
                          <a:solidFill>
                            <a:schemeClr val="tx1"/>
                          </a:solidFill>
                          <a:effectLst/>
                        </a:rPr>
                        <a:t> </a:t>
                      </a:r>
                      <a:r>
                        <a:rPr lang="fr-FR" sz="1100" dirty="0" err="1" smtClean="0">
                          <a:solidFill>
                            <a:schemeClr val="tx1"/>
                          </a:solidFill>
                          <a:effectLst/>
                        </a:rPr>
                        <a:t>Bed</a:t>
                      </a:r>
                      <a:endParaRPr lang="es-ES" sz="900" b="1" dirty="0">
                        <a:solidFill>
                          <a:srgbClr val="4F81BD"/>
                        </a:solidFill>
                        <a:effectLst/>
                        <a:latin typeface="Calibri"/>
                        <a:ea typeface="Calibri"/>
                      </a:endParaRPr>
                    </a:p>
                  </a:txBody>
                  <a:tcPr marL="68580" marR="68580" marT="0" marB="0" anchor="ctr">
                    <a:solidFill>
                      <a:schemeClr val="bg1"/>
                    </a:solidFill>
                  </a:tcPr>
                </a:tc>
              </a:tr>
            </a:tbl>
          </a:graphicData>
        </a:graphic>
      </p:graphicFrame>
      <p:pic>
        <p:nvPicPr>
          <p:cNvPr id="2053" name="Imagen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760" y="2956759"/>
            <a:ext cx="4079874" cy="2727823"/>
          </a:xfrm>
          <a:prstGeom prst="rect">
            <a:avLst/>
          </a:prstGeom>
          <a:noFill/>
          <a:extLst>
            <a:ext uri="{909E8E84-426E-40DD-AFC4-6F175D3DCCD1}">
              <a14:hiddenFill xmlns:a14="http://schemas.microsoft.com/office/drawing/2010/main">
                <a:solidFill>
                  <a:srgbClr val="FFFFFF"/>
                </a:solidFill>
              </a14:hiddenFill>
            </a:ext>
          </a:extLst>
        </p:spPr>
      </p:pic>
      <p:pic>
        <p:nvPicPr>
          <p:cNvPr id="2052" name="Imagen 11270" descr="https://restperformance.com/wp-content/uploads/ReST-BedApp-HeroGraphic-min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5541" y="3040061"/>
            <a:ext cx="4245496" cy="1845089"/>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4120671" y="1014675"/>
            <a:ext cx="4572000" cy="923330"/>
          </a:xfrm>
          <a:prstGeom prst="rect">
            <a:avLst/>
          </a:prstGeom>
        </p:spPr>
        <p:txBody>
          <a:bodyPr>
            <a:spAutoFit/>
          </a:bodyPr>
          <a:lstStyle/>
          <a:p>
            <a:r>
              <a:rPr lang="en-GB" dirty="0" smtClean="0">
                <a:hlinkClick r:id="rId5"/>
              </a:rPr>
              <a:t>https</a:t>
            </a:r>
            <a:r>
              <a:rPr lang="en-GB" dirty="0">
                <a:hlinkClick r:id="rId5"/>
              </a:rPr>
              <a:t>://</a:t>
            </a:r>
            <a:r>
              <a:rPr lang="en-GB" dirty="0" smtClean="0">
                <a:hlinkClick r:id="rId5"/>
              </a:rPr>
              <a:t>www.kingliving.com.au/king-difference/technology-and-innovation</a:t>
            </a:r>
            <a:endParaRPr lang="en-GB" dirty="0" smtClean="0"/>
          </a:p>
          <a:p>
            <a:endParaRPr lang="en-GB" dirty="0"/>
          </a:p>
        </p:txBody>
      </p:sp>
      <p:sp>
        <p:nvSpPr>
          <p:cNvPr id="3" name="2 CuadroTexto"/>
          <p:cNvSpPr txBox="1"/>
          <p:nvPr/>
        </p:nvSpPr>
        <p:spPr>
          <a:xfrm>
            <a:off x="3181611" y="6187857"/>
            <a:ext cx="3696678" cy="923330"/>
          </a:xfrm>
          <a:prstGeom prst="rect">
            <a:avLst/>
          </a:prstGeom>
        </p:spPr>
        <p:txBody>
          <a:bodyPr>
            <a:spAutoFit/>
          </a:bodyPr>
          <a:lstStyle>
            <a:defPPr>
              <a:defRPr lang="es-ES"/>
            </a:defPPr>
          </a:lstStyle>
          <a:p>
            <a:r>
              <a:rPr lang="fr-FR" dirty="0">
                <a:hlinkClick r:id="rId6"/>
              </a:rPr>
              <a:t>https://restperformance.com/</a:t>
            </a:r>
            <a:endParaRPr lang="es-ES" dirty="0"/>
          </a:p>
          <a:p>
            <a:r>
              <a:rPr lang="es-ES" dirty="0"/>
              <a:t> </a:t>
            </a:r>
          </a:p>
          <a:p>
            <a:endParaRPr lang="en-GB" dirty="0"/>
          </a:p>
        </p:txBody>
      </p:sp>
      <p:sp>
        <p:nvSpPr>
          <p:cNvPr id="7" name="6 CuadroTexto"/>
          <p:cNvSpPr txBox="1"/>
          <p:nvPr/>
        </p:nvSpPr>
        <p:spPr>
          <a:xfrm>
            <a:off x="316760" y="325677"/>
            <a:ext cx="3178002" cy="369332"/>
          </a:xfrm>
          <a:prstGeom prst="rect">
            <a:avLst/>
          </a:prstGeom>
        </p:spPr>
        <p:txBody>
          <a:bodyPr wrap="square">
            <a:spAutoFit/>
          </a:bodyPr>
          <a:lstStyle>
            <a:defPPr>
              <a:defRPr lang="es-ES"/>
            </a:defPPr>
            <a:lvl1pPr lvl="0" algn="l">
              <a:defRPr>
                <a:latin typeface="Calibri" panose="020F0502020204030204" pitchFamily="34" charset="0"/>
                <a:cs typeface="Calibri" panose="020F0502020204030204" pitchFamily="34" charset="0"/>
              </a:defRPr>
            </a:lvl1pPr>
          </a:lstStyle>
          <a:p>
            <a:r>
              <a:rPr lang="en-GB" dirty="0" smtClean="0"/>
              <a:t>UNIT 2. SOME </a:t>
            </a:r>
            <a:r>
              <a:rPr lang="en-GB" dirty="0"/>
              <a:t>EXAMPLES</a:t>
            </a:r>
          </a:p>
        </p:txBody>
      </p:sp>
    </p:spTree>
    <p:extLst>
      <p:ext uri="{BB962C8B-B14F-4D97-AF65-F5344CB8AC3E}">
        <p14:creationId xmlns:p14="http://schemas.microsoft.com/office/powerpoint/2010/main" val="25470989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agen 32" descr="Smart dressing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209" y="846484"/>
            <a:ext cx="3714750" cy="2085975"/>
          </a:xfrm>
          <a:prstGeom prst="rect">
            <a:avLst/>
          </a:prstGeom>
          <a:noFill/>
          <a:extLst>
            <a:ext uri="{909E8E84-426E-40DD-AFC4-6F175D3DCCD1}">
              <a14:hiddenFill xmlns:a14="http://schemas.microsoft.com/office/drawing/2010/main">
                <a:solidFill>
                  <a:srgbClr val="FFFFFF"/>
                </a:solidFill>
              </a14:hiddenFill>
            </a:ext>
          </a:extLst>
        </p:spPr>
      </p:pic>
      <p:pic>
        <p:nvPicPr>
          <p:cNvPr id="4097" name="Imagen 11320" descr="diy-smart-mirror-displ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416" y="810275"/>
            <a:ext cx="3829050" cy="15430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Rectangle 4"/>
          <p:cNvSpPr>
            <a:spLocks noChangeArrowheads="1"/>
          </p:cNvSpPr>
          <p:nvPr/>
        </p:nvSpPr>
        <p:spPr bwMode="auto">
          <a:xfrm>
            <a:off x="0" y="25431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altLang="es-ES" sz="1100" b="0" i="0" u="none" strike="noStrike" cap="none" normalizeH="0" baseline="0" smtClean="0">
                <a:ln>
                  <a:noFill/>
                </a:ln>
                <a:solidFill>
                  <a:schemeClr val="tx1"/>
                </a:solidFill>
                <a:effectLst/>
                <a:latin typeface="Arial" pitchFamily="34" charset="0"/>
                <a:ea typeface="Calibri" pitchFamily="34" charset="0"/>
                <a:cs typeface="Arial" pitchFamily="34" charset="0"/>
              </a:rPr>
              <a:t> </a:t>
            </a:r>
            <a:endParaRPr kumimoji="0" lang="fr-FR" alt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5"/>
          <p:cNvSpPr>
            <a:spLocks noChangeArrowheads="1"/>
          </p:cNvSpPr>
          <p:nvPr/>
        </p:nvSpPr>
        <p:spPr bwMode="auto">
          <a:xfrm>
            <a:off x="1171183" y="3801952"/>
            <a:ext cx="6100175" cy="369332"/>
          </a:xfrm>
          <a:prstGeom prst="rect">
            <a:avLst/>
          </a:prstGeom>
          <a:extLst/>
        </p:spPr>
        <p:txBody>
          <a:bodyPr>
            <a:spAutoFit/>
          </a:bodyPr>
          <a:lstStyle/>
          <a:p>
            <a:r>
              <a:rPr lang="fr-FR" altLang="es-ES" dirty="0">
                <a:hlinkClick r:id="rId4"/>
              </a:rPr>
              <a:t>https://www.twowaymirrors.com/diy-smart-mirror/</a:t>
            </a:r>
            <a:endParaRPr lang="fr-FR" altLang="es-ES" dirty="0"/>
          </a:p>
        </p:txBody>
      </p:sp>
    </p:spTree>
    <p:extLst>
      <p:ext uri="{BB962C8B-B14F-4D97-AF65-F5344CB8AC3E}">
        <p14:creationId xmlns:p14="http://schemas.microsoft.com/office/powerpoint/2010/main" val="42691985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lvl="0"/>
            <a:r>
              <a:rPr lang="fr-FR" b="1" dirty="0">
                <a:solidFill>
                  <a:schemeClr val="tx1"/>
                </a:solidFill>
                <a:latin typeface="Calibri" panose="020F0502020204030204" pitchFamily="34" charset="0"/>
                <a:cs typeface="Calibri" panose="020F0502020204030204" pitchFamily="34" charset="0"/>
              </a:rPr>
              <a:t>UNIT 3. Main </a:t>
            </a:r>
            <a:r>
              <a:rPr lang="fr-FR" b="1" dirty="0" err="1">
                <a:solidFill>
                  <a:schemeClr val="tx1"/>
                </a:solidFill>
                <a:latin typeface="Calibri" panose="020F0502020204030204" pitchFamily="34" charset="0"/>
                <a:cs typeface="Calibri" panose="020F0502020204030204" pitchFamily="34" charset="0"/>
              </a:rPr>
              <a:t>elements</a:t>
            </a:r>
            <a:r>
              <a:rPr lang="fr-FR" b="1" dirty="0">
                <a:solidFill>
                  <a:schemeClr val="tx1"/>
                </a:solidFill>
                <a:latin typeface="Calibri" panose="020F0502020204030204" pitchFamily="34" charset="0"/>
                <a:cs typeface="Calibri" panose="020F0502020204030204" pitchFamily="34" charset="0"/>
              </a:rPr>
              <a:t> of a smart </a:t>
            </a:r>
            <a:r>
              <a:rPr lang="fr-FR" b="1" dirty="0" err="1">
                <a:solidFill>
                  <a:schemeClr val="tx1"/>
                </a:solidFill>
                <a:latin typeface="Calibri" panose="020F0502020204030204" pitchFamily="34" charset="0"/>
                <a:cs typeface="Calibri" panose="020F0502020204030204" pitchFamily="34" charset="0"/>
              </a:rPr>
              <a:t>furniture</a:t>
            </a:r>
            <a:r>
              <a:rPr lang="fr-FR" b="1" dirty="0">
                <a:solidFill>
                  <a:schemeClr val="tx1"/>
                </a:solidFill>
                <a:latin typeface="Calibri" panose="020F0502020204030204" pitchFamily="34" charset="0"/>
                <a:cs typeface="Calibri" panose="020F0502020204030204" pitchFamily="34" charset="0"/>
              </a:rPr>
              <a:t> and </a:t>
            </a:r>
            <a:r>
              <a:rPr lang="fr-FR" b="1" dirty="0" err="1">
                <a:solidFill>
                  <a:schemeClr val="tx1"/>
                </a:solidFill>
                <a:latin typeface="Calibri" panose="020F0502020204030204" pitchFamily="34" charset="0"/>
                <a:cs typeface="Calibri" panose="020F0502020204030204" pitchFamily="34" charset="0"/>
              </a:rPr>
              <a:t>their</a:t>
            </a:r>
            <a:r>
              <a:rPr lang="fr-FR" b="1" dirty="0">
                <a:solidFill>
                  <a:schemeClr val="tx1"/>
                </a:solidFill>
                <a:latin typeface="Calibri" panose="020F0502020204030204" pitchFamily="34" charset="0"/>
                <a:cs typeface="Calibri" panose="020F0502020204030204" pitchFamily="34" charset="0"/>
              </a:rPr>
              <a:t> </a:t>
            </a:r>
            <a:r>
              <a:rPr lang="fr-FR" b="1" dirty="0" err="1">
                <a:solidFill>
                  <a:schemeClr val="tx1"/>
                </a:solidFill>
                <a:latin typeface="Calibri" panose="020F0502020204030204" pitchFamily="34" charset="0"/>
                <a:cs typeface="Calibri" panose="020F0502020204030204" pitchFamily="34" charset="0"/>
              </a:rPr>
              <a:t>characteristics</a:t>
            </a:r>
            <a:r>
              <a:rPr lang="fr-FR" b="1" dirty="0">
                <a:solidFill>
                  <a:schemeClr val="tx1"/>
                </a:solidFill>
                <a:latin typeface="Calibri" panose="020F0502020204030204" pitchFamily="34" charset="0"/>
                <a:cs typeface="Calibri" panose="020F0502020204030204" pitchFamily="34" charset="0"/>
              </a:rPr>
              <a:t>: </a:t>
            </a:r>
            <a:r>
              <a:rPr lang="fr-FR" b="1" dirty="0" err="1">
                <a:solidFill>
                  <a:schemeClr val="tx1"/>
                </a:solidFill>
                <a:latin typeface="Calibri" panose="020F0502020204030204" pitchFamily="34" charset="0"/>
                <a:cs typeface="Calibri" panose="020F0502020204030204" pitchFamily="34" charset="0"/>
              </a:rPr>
              <a:t>sensors</a:t>
            </a:r>
            <a:r>
              <a:rPr lang="fr-FR" b="1" dirty="0">
                <a:solidFill>
                  <a:schemeClr val="tx1"/>
                </a:solidFill>
                <a:latin typeface="Calibri" panose="020F0502020204030204" pitchFamily="34" charset="0"/>
                <a:cs typeface="Calibri" panose="020F0502020204030204" pitchFamily="34" charset="0"/>
              </a:rPr>
              <a:t>, </a:t>
            </a:r>
            <a:r>
              <a:rPr lang="fr-FR" b="1" dirty="0" err="1">
                <a:solidFill>
                  <a:schemeClr val="tx1"/>
                </a:solidFill>
                <a:latin typeface="Calibri" panose="020F0502020204030204" pitchFamily="34" charset="0"/>
                <a:cs typeface="Calibri" panose="020F0502020204030204" pitchFamily="34" charset="0"/>
              </a:rPr>
              <a:t>actuators</a:t>
            </a:r>
            <a:r>
              <a:rPr lang="fr-FR" b="1" dirty="0">
                <a:solidFill>
                  <a:schemeClr val="tx1"/>
                </a:solidFill>
                <a:latin typeface="Calibri" panose="020F0502020204030204" pitchFamily="34" charset="0"/>
                <a:cs typeface="Calibri" panose="020F0502020204030204" pitchFamily="34" charset="0"/>
              </a:rPr>
              <a:t>, control system, power </a:t>
            </a:r>
            <a:r>
              <a:rPr lang="fr-FR" b="1" dirty="0" err="1">
                <a:solidFill>
                  <a:schemeClr val="tx1"/>
                </a:solidFill>
                <a:latin typeface="Calibri" panose="020F0502020204030204" pitchFamily="34" charset="0"/>
                <a:cs typeface="Calibri" panose="020F0502020204030204" pitchFamily="34" charset="0"/>
              </a:rPr>
              <a:t>supply</a:t>
            </a:r>
            <a:r>
              <a:rPr lang="fr-FR" b="1" dirty="0">
                <a:solidFill>
                  <a:schemeClr val="tx1"/>
                </a:solidFill>
                <a:latin typeface="Calibri" panose="020F0502020204030204" pitchFamily="34" charset="0"/>
                <a:cs typeface="Calibri" panose="020F0502020204030204" pitchFamily="34" charset="0"/>
              </a:rPr>
              <a:t>.</a:t>
            </a:r>
            <a:r>
              <a:rPr lang="es-ES" dirty="0">
                <a:solidFill>
                  <a:schemeClr val="tx1"/>
                </a:solidFill>
                <a:latin typeface="Calibri" panose="020F0502020204030204" pitchFamily="34" charset="0"/>
                <a:cs typeface="Calibri" panose="020F0502020204030204" pitchFamily="34" charset="0"/>
              </a:rPr>
              <a:t/>
            </a:r>
            <a:br>
              <a:rPr lang="es-ES" dirty="0">
                <a:solidFill>
                  <a:schemeClr val="tx1"/>
                </a:solidFill>
                <a:latin typeface="Calibri" panose="020F0502020204030204" pitchFamily="34" charset="0"/>
                <a:cs typeface="Calibri" panose="020F0502020204030204" pitchFamily="34" charset="0"/>
              </a:rPr>
            </a:br>
            <a:endParaRPr lang="en-GB" dirty="0">
              <a:solidFill>
                <a:schemeClr val="tx1"/>
              </a:solidFill>
              <a:latin typeface="Calibri" panose="020F0502020204030204" pitchFamily="34" charset="0"/>
              <a:cs typeface="Calibri" panose="020F0502020204030204" pitchFamily="34" charset="0"/>
            </a:endParaRPr>
          </a:p>
        </p:txBody>
      </p:sp>
      <p:sp>
        <p:nvSpPr>
          <p:cNvPr id="3" name="2 Marcador de contenido"/>
          <p:cNvSpPr>
            <a:spLocks noGrp="1"/>
          </p:cNvSpPr>
          <p:nvPr>
            <p:ph idx="1"/>
          </p:nvPr>
        </p:nvSpPr>
        <p:spPr>
          <a:xfrm>
            <a:off x="457200" y="1186842"/>
            <a:ext cx="8229600" cy="4525963"/>
          </a:xfrm>
        </p:spPr>
        <p:txBody>
          <a:bodyPr/>
          <a:lstStyle/>
          <a:p>
            <a:pPr marL="0" indent="0">
              <a:buNone/>
            </a:pPr>
            <a:r>
              <a:rPr lang="fr-FR" sz="2000" dirty="0"/>
              <a:t>INTRODUCTION TO ARDUINO BOARD</a:t>
            </a:r>
            <a:endParaRPr lang="en-GB" sz="2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956" y="1605137"/>
            <a:ext cx="3956050" cy="362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0846" y="1605137"/>
            <a:ext cx="2047875" cy="139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589739" y="3020703"/>
            <a:ext cx="3050088" cy="2862322"/>
          </a:xfrm>
          <a:prstGeom prst="rect">
            <a:avLst/>
          </a:prstGeom>
        </p:spPr>
        <p:txBody>
          <a:bodyPr wrap="square">
            <a:spAutoFit/>
          </a:bodyPr>
          <a:lstStyle/>
          <a:p>
            <a:pPr algn="just"/>
            <a:r>
              <a:rPr lang="en-US" dirty="0">
                <a:latin typeface="Calibri" panose="020F0502020204030204" pitchFamily="34" charset="0"/>
                <a:cs typeface="Calibri" panose="020F0502020204030204" pitchFamily="34" charset="0"/>
              </a:rPr>
              <a:t>Arduino is an open-source electronics platform </a:t>
            </a:r>
            <a:r>
              <a:rPr lang="en-US" b="0" dirty="0">
                <a:latin typeface="Calibri" panose="020F0502020204030204" pitchFamily="34" charset="0"/>
                <a:cs typeface="Calibri" panose="020F0502020204030204" pitchFamily="34" charset="0"/>
              </a:rPr>
              <a:t>based on easy-to-use hardware and software. Arduino boards are able to read inputs - light on a sensor, a finger on a button, or a Twitter message - and turn it into an output - activating a motor, turning on an LED, publishing something online</a:t>
            </a:r>
            <a:endParaRPr lang="en-GB" b="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79976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solidFill>
                  <a:schemeClr val="tx1"/>
                </a:solidFill>
              </a:rPr>
              <a:t>SENSORS, ACTUATORS, CONTROL SYSTEM, POWER SUPPLY</a:t>
            </a:r>
            <a:endParaRPr lang="en-GB" dirty="0">
              <a:solidFill>
                <a:schemeClr val="tx1"/>
              </a:solidFill>
            </a:endParaRPr>
          </a:p>
        </p:txBody>
      </p:sp>
      <p:sp>
        <p:nvSpPr>
          <p:cNvPr id="4" name="3 Rectángulo"/>
          <p:cNvSpPr/>
          <p:nvPr/>
        </p:nvSpPr>
        <p:spPr>
          <a:xfrm>
            <a:off x="244256" y="1213381"/>
            <a:ext cx="8442543" cy="3970318"/>
          </a:xfrm>
          <a:prstGeom prst="rect">
            <a:avLst/>
          </a:prstGeom>
        </p:spPr>
        <p:txBody>
          <a:bodyPr wrap="square">
            <a:spAutoFit/>
          </a:bodyPr>
          <a:lstStyle/>
          <a:p>
            <a:pPr algn="just"/>
            <a:r>
              <a:rPr lang="en-US" dirty="0">
                <a:latin typeface="Calibri" panose="020F0502020204030204" pitchFamily="34" charset="0"/>
                <a:cs typeface="Calibri" panose="020F0502020204030204" pitchFamily="34" charset="0"/>
              </a:rPr>
              <a:t>General sensor </a:t>
            </a:r>
            <a:r>
              <a:rPr lang="en-US" dirty="0" smtClean="0">
                <a:latin typeface="Calibri" panose="020F0502020204030204" pitchFamily="34" charset="0"/>
                <a:cs typeface="Calibri" panose="020F0502020204030204" pitchFamily="34" charset="0"/>
              </a:rPr>
              <a:t>characteristics</a:t>
            </a:r>
          </a:p>
          <a:p>
            <a:pPr algn="just"/>
            <a:endParaRPr lang="en-US" b="0" dirty="0">
              <a:latin typeface="Calibri" panose="020F0502020204030204" pitchFamily="34" charset="0"/>
              <a:cs typeface="Calibri" panose="020F0502020204030204" pitchFamily="34" charset="0"/>
            </a:endParaRPr>
          </a:p>
          <a:p>
            <a:pPr algn="just"/>
            <a:r>
              <a:rPr lang="en-US" b="0" dirty="0">
                <a:latin typeface="Calibri" panose="020F0502020204030204" pitchFamily="34" charset="0"/>
                <a:cs typeface="Calibri" panose="020F0502020204030204" pitchFamily="34" charset="0"/>
              </a:rPr>
              <a:t>Definition: A sensor is an electrical and/or mechanical device that converts physical quantities (light, magnetism, pressure, etc.) into measurable values of that quantity. </a:t>
            </a:r>
            <a:endParaRPr lang="en-US" b="0" dirty="0" smtClean="0">
              <a:latin typeface="Calibri" panose="020F0502020204030204" pitchFamily="34" charset="0"/>
              <a:cs typeface="Calibri" panose="020F0502020204030204" pitchFamily="34" charset="0"/>
            </a:endParaRPr>
          </a:p>
          <a:p>
            <a:pPr algn="just"/>
            <a:endParaRPr lang="en-US" b="0" dirty="0">
              <a:latin typeface="Calibri" panose="020F0502020204030204" pitchFamily="34" charset="0"/>
              <a:cs typeface="Calibri" panose="020F0502020204030204" pitchFamily="34" charset="0"/>
            </a:endParaRPr>
          </a:p>
          <a:p>
            <a:pPr algn="just"/>
            <a:r>
              <a:rPr lang="en-US" b="0" dirty="0">
                <a:latin typeface="Calibri" panose="020F0502020204030204" pitchFamily="34" charset="0"/>
                <a:cs typeface="Calibri" panose="020F0502020204030204" pitchFamily="34" charset="0"/>
              </a:rPr>
              <a:t>This may be done in three stages: </a:t>
            </a:r>
            <a:endParaRPr lang="en-US" b="0" dirty="0" smtClean="0">
              <a:latin typeface="Calibri" panose="020F0502020204030204" pitchFamily="34" charset="0"/>
              <a:cs typeface="Calibri" panose="020F0502020204030204" pitchFamily="34" charset="0"/>
            </a:endParaRPr>
          </a:p>
          <a:p>
            <a:pPr algn="just"/>
            <a:endParaRPr lang="en-US" b="0" dirty="0">
              <a:latin typeface="Calibri" panose="020F0502020204030204" pitchFamily="34" charset="0"/>
              <a:cs typeface="Calibri" panose="020F0502020204030204" pitchFamily="34" charset="0"/>
            </a:endParaRPr>
          </a:p>
          <a:p>
            <a:pPr algn="just"/>
            <a:r>
              <a:rPr lang="en-US" b="0" dirty="0">
                <a:latin typeface="Calibri" panose="020F0502020204030204" pitchFamily="34" charset="0"/>
                <a:cs typeface="Calibri" panose="020F0502020204030204" pitchFamily="34" charset="0"/>
              </a:rPr>
              <a:t>1.	A physical phenomenon to be measured is captured by a sensor, and it displays at its output </a:t>
            </a:r>
            <a:r>
              <a:rPr lang="en-US" dirty="0">
                <a:latin typeface="Calibri" panose="020F0502020204030204" pitchFamily="34" charset="0"/>
                <a:cs typeface="Calibri" panose="020F0502020204030204" pitchFamily="34" charset="0"/>
              </a:rPr>
              <a:t>an electrical signal d</a:t>
            </a:r>
            <a:r>
              <a:rPr lang="en-US" b="0" dirty="0">
                <a:latin typeface="Calibri" panose="020F0502020204030204" pitchFamily="34" charset="0"/>
                <a:cs typeface="Calibri" panose="020F0502020204030204" pitchFamily="34" charset="0"/>
              </a:rPr>
              <a:t>ependent on the value of the physical variable. </a:t>
            </a:r>
          </a:p>
          <a:p>
            <a:pPr algn="just"/>
            <a:r>
              <a:rPr lang="en-US" b="0" dirty="0">
                <a:latin typeface="Calibri" panose="020F0502020204030204" pitchFamily="34" charset="0"/>
                <a:cs typeface="Calibri" panose="020F0502020204030204" pitchFamily="34" charset="0"/>
              </a:rPr>
              <a:t>2.	The electrical signal is modified by a signal conditioning system, the output of which </a:t>
            </a:r>
            <a:r>
              <a:rPr lang="en-US" dirty="0">
                <a:latin typeface="Calibri" panose="020F0502020204030204" pitchFamily="34" charset="0"/>
                <a:cs typeface="Calibri" panose="020F0502020204030204" pitchFamily="34" charset="0"/>
              </a:rPr>
              <a:t>is a voltage</a:t>
            </a:r>
            <a:r>
              <a:rPr lang="en-US" b="0" dirty="0">
                <a:latin typeface="Calibri" panose="020F0502020204030204" pitchFamily="34" charset="0"/>
                <a:cs typeface="Calibri" panose="020F0502020204030204" pitchFamily="34" charset="0"/>
              </a:rPr>
              <a:t>. </a:t>
            </a:r>
          </a:p>
          <a:p>
            <a:pPr algn="just"/>
            <a:r>
              <a:rPr lang="en-US" b="0" dirty="0">
                <a:latin typeface="Calibri" panose="020F0502020204030204" pitchFamily="34" charset="0"/>
                <a:cs typeface="Calibri" panose="020F0502020204030204" pitchFamily="34" charset="0"/>
              </a:rPr>
              <a:t>3.	The sensor has an electronic circuit that transforms and/or amplifies the output voltage, which is passed to an </a:t>
            </a:r>
            <a:r>
              <a:rPr lang="en-US" dirty="0">
                <a:latin typeface="Calibri" panose="020F0502020204030204" pitchFamily="34" charset="0"/>
                <a:cs typeface="Calibri" panose="020F0502020204030204" pitchFamily="34" charset="0"/>
              </a:rPr>
              <a:t>A/D converte</a:t>
            </a:r>
            <a:r>
              <a:rPr lang="en-US" b="0" dirty="0">
                <a:latin typeface="Calibri" panose="020F0502020204030204" pitchFamily="34" charset="0"/>
                <a:cs typeface="Calibri" panose="020F0502020204030204" pitchFamily="34" charset="0"/>
              </a:rPr>
              <a:t>r connected to a PC. The A/D converter transforms the DC voltage signal into a discrete signal.</a:t>
            </a:r>
          </a:p>
        </p:txBody>
      </p:sp>
    </p:spTree>
    <p:extLst>
      <p:ext uri="{BB962C8B-B14F-4D97-AF65-F5344CB8AC3E}">
        <p14:creationId xmlns:p14="http://schemas.microsoft.com/office/powerpoint/2010/main" val="9165865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dirty="0" smtClean="0">
                <a:solidFill>
                  <a:schemeClr val="tx1"/>
                </a:solidFill>
              </a:rPr>
              <a:t>GAS SENSORS</a:t>
            </a:r>
            <a:endParaRPr lang="en-GB" dirty="0">
              <a:solidFill>
                <a:schemeClr val="tx1"/>
              </a:solidFill>
            </a:endParaRPr>
          </a:p>
        </p:txBody>
      </p:sp>
      <p:pic>
        <p:nvPicPr>
          <p:cNvPr id="4" name="3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002082"/>
            <a:ext cx="4803732" cy="3432132"/>
          </a:xfrm>
          <a:prstGeom prst="rect">
            <a:avLst/>
          </a:prstGeom>
          <a:ln>
            <a:noFill/>
          </a:ln>
          <a:effectLst>
            <a:outerShdw blurRad="292100" dist="139700" dir="2700000" algn="tl" rotWithShape="0">
              <a:srgbClr val="333333">
                <a:alpha val="65000"/>
              </a:srgbClr>
            </a:outerShdw>
          </a:effectLst>
        </p:spPr>
      </p:pic>
      <p:sp>
        <p:nvSpPr>
          <p:cNvPr id="6" name="5 Rectángulo"/>
          <p:cNvSpPr/>
          <p:nvPr/>
        </p:nvSpPr>
        <p:spPr>
          <a:xfrm>
            <a:off x="1753643" y="4623033"/>
            <a:ext cx="5235880" cy="1477328"/>
          </a:xfrm>
          <a:prstGeom prst="rect">
            <a:avLst/>
          </a:prstGeom>
        </p:spPr>
        <p:txBody>
          <a:bodyPr wrap="square">
            <a:spAutoFit/>
          </a:bodyPr>
          <a:lstStyle/>
          <a:p>
            <a:endParaRPr lang="en-GB" dirty="0"/>
          </a:p>
          <a:p>
            <a:r>
              <a:rPr lang="en-GB" dirty="0">
                <a:hlinkClick r:id="rId3"/>
              </a:rPr>
              <a:t>https://</a:t>
            </a:r>
            <a:r>
              <a:rPr lang="en-GB" dirty="0" smtClean="0">
                <a:hlinkClick r:id="rId3"/>
              </a:rPr>
              <a:t>youtu.be/AFqmaL0Rsjw</a:t>
            </a:r>
            <a:endParaRPr lang="en-GB" dirty="0" smtClean="0"/>
          </a:p>
          <a:p>
            <a:endParaRPr lang="en-GB" dirty="0"/>
          </a:p>
          <a:p>
            <a:r>
              <a:rPr lang="en-GB" dirty="0">
                <a:hlinkClick r:id="rId4"/>
              </a:rPr>
              <a:t>https://</a:t>
            </a:r>
            <a:r>
              <a:rPr lang="en-GB" dirty="0" smtClean="0">
                <a:hlinkClick r:id="rId4"/>
              </a:rPr>
              <a:t>youtu.be/nmI8rlmCUng</a:t>
            </a:r>
            <a:endParaRPr lang="en-GB" dirty="0" smtClean="0"/>
          </a:p>
          <a:p>
            <a:endParaRPr lang="en-GB" dirty="0"/>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0213" y="2186815"/>
            <a:ext cx="3633787"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55117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dirty="0">
                <a:solidFill>
                  <a:schemeClr val="tx1"/>
                </a:solidFill>
              </a:rPr>
              <a:t>FORCE SENSORS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480" y="1139631"/>
            <a:ext cx="5513637" cy="3732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060532" y="5272838"/>
            <a:ext cx="4572000" cy="923330"/>
          </a:xfrm>
          <a:prstGeom prst="rect">
            <a:avLst/>
          </a:prstGeom>
        </p:spPr>
        <p:txBody>
          <a:bodyPr>
            <a:spAutoFit/>
          </a:bodyPr>
          <a:lstStyle/>
          <a:p>
            <a:r>
              <a:rPr lang="en-GB" dirty="0">
                <a:hlinkClick r:id="rId3"/>
              </a:rPr>
              <a:t>https://</a:t>
            </a:r>
            <a:r>
              <a:rPr lang="en-GB" dirty="0" smtClean="0">
                <a:hlinkClick r:id="rId3"/>
              </a:rPr>
              <a:t>www.youtube.com/watch?v=3Ahrr2SNVZM</a:t>
            </a:r>
            <a:endParaRPr lang="en-GB" dirty="0" smtClean="0"/>
          </a:p>
          <a:p>
            <a:endParaRPr lang="en-GB" dirty="0"/>
          </a:p>
        </p:txBody>
      </p:sp>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46521" y="1023925"/>
            <a:ext cx="2045918" cy="1364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5703518" y="2459503"/>
            <a:ext cx="3331923" cy="461665"/>
          </a:xfrm>
          <a:prstGeom prst="rect">
            <a:avLst/>
          </a:prstGeom>
        </p:spPr>
        <p:txBody>
          <a:bodyPr wrap="square">
            <a:spAutoFit/>
          </a:bodyPr>
          <a:lstStyle/>
          <a:p>
            <a:r>
              <a:rPr lang="en-GB" sz="1200" b="0" dirty="0">
                <a:latin typeface="Calibri" panose="020F0502020204030204" pitchFamily="34" charset="0"/>
                <a:cs typeface="Calibri" panose="020F0502020204030204" pitchFamily="34" charset="0"/>
              </a:rPr>
              <a:t>https://www.makerguides.com/fsr-arduino-tutorial/</a:t>
            </a:r>
          </a:p>
        </p:txBody>
      </p:sp>
    </p:spTree>
    <p:extLst>
      <p:ext uri="{BB962C8B-B14F-4D97-AF65-F5344CB8AC3E}">
        <p14:creationId xmlns:p14="http://schemas.microsoft.com/office/powerpoint/2010/main" val="1056568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lvl="1"/>
            <a:r>
              <a:rPr lang="fr-FR" dirty="0" err="1">
                <a:solidFill>
                  <a:schemeClr val="tx1"/>
                </a:solidFill>
              </a:rPr>
              <a:t>Humidity</a:t>
            </a:r>
            <a:r>
              <a:rPr lang="fr-FR" dirty="0">
                <a:solidFill>
                  <a:schemeClr val="tx1"/>
                </a:solidFill>
              </a:rPr>
              <a:t> and </a:t>
            </a:r>
            <a:r>
              <a:rPr lang="fr-FR" dirty="0" err="1">
                <a:solidFill>
                  <a:schemeClr val="tx1"/>
                </a:solidFill>
              </a:rPr>
              <a:t>Temperature</a:t>
            </a:r>
            <a:r>
              <a:rPr lang="fr-FR" dirty="0">
                <a:solidFill>
                  <a:schemeClr val="tx1"/>
                </a:solidFill>
              </a:rPr>
              <a:t> </a:t>
            </a:r>
            <a:r>
              <a:rPr lang="fr-FR" dirty="0" err="1">
                <a:solidFill>
                  <a:schemeClr val="tx1"/>
                </a:solidFill>
              </a:rPr>
              <a:t>sensors</a:t>
            </a:r>
            <a:r>
              <a:rPr lang="es-ES" dirty="0">
                <a:solidFill>
                  <a:schemeClr val="tx1"/>
                </a:solidFill>
              </a:rPr>
              <a:t/>
            </a:r>
            <a:br>
              <a:rPr lang="es-ES" dirty="0">
                <a:solidFill>
                  <a:schemeClr val="tx1"/>
                </a:solidFill>
              </a:rPr>
            </a:br>
            <a:endParaRPr lang="en-GB" dirty="0">
              <a:solidFill>
                <a:schemeClr val="tx1"/>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8485" y="1097941"/>
            <a:ext cx="1835150" cy="201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780" y="804710"/>
            <a:ext cx="5370513" cy="367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8500" y="3431381"/>
            <a:ext cx="2414587" cy="134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01025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dirty="0" smtClean="0">
                <a:solidFill>
                  <a:schemeClr val="tx1"/>
                </a:solidFill>
              </a:rPr>
              <a:t>LED STRIPS</a:t>
            </a:r>
            <a:endParaRPr lang="en-GB" dirty="0">
              <a:solidFill>
                <a:schemeClr val="tx1"/>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575" y="849791"/>
            <a:ext cx="5379093" cy="4113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123162" y="5488466"/>
            <a:ext cx="4572000" cy="923330"/>
          </a:xfrm>
          <a:prstGeom prst="rect">
            <a:avLst/>
          </a:prstGeom>
        </p:spPr>
        <p:txBody>
          <a:bodyPr>
            <a:spAutoFit/>
          </a:bodyPr>
          <a:lstStyle/>
          <a:p>
            <a:r>
              <a:rPr lang="en-GB" dirty="0" smtClean="0">
                <a:hlinkClick r:id="rId3"/>
              </a:rPr>
              <a:t>www.youtube.com/watch?v=NHkju5ncC4Aueble</a:t>
            </a:r>
            <a:endParaRPr lang="en-GB" dirty="0" smtClean="0"/>
          </a:p>
          <a:p>
            <a:endParaRPr lang="en-GB" dirty="0"/>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5668" y="1199498"/>
            <a:ext cx="3414092" cy="3414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17068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lvl="1"/>
            <a:r>
              <a:rPr lang="es-ES" sz="2400" b="1" dirty="0" err="1">
                <a:solidFill>
                  <a:schemeClr val="tx1"/>
                </a:solidFill>
                <a:latin typeface="Calibri" panose="020F0502020204030204" pitchFamily="34" charset="0"/>
                <a:cs typeface="Calibri" panose="020F0502020204030204" pitchFamily="34" charset="0"/>
              </a:rPr>
              <a:t>Measuring</a:t>
            </a:r>
            <a:r>
              <a:rPr lang="es-ES" sz="2400" b="1" dirty="0">
                <a:solidFill>
                  <a:schemeClr val="tx1"/>
                </a:solidFill>
                <a:latin typeface="Calibri" panose="020F0502020204030204" pitchFamily="34" charset="0"/>
                <a:cs typeface="Calibri" panose="020F0502020204030204" pitchFamily="34" charset="0"/>
              </a:rPr>
              <a:t> </a:t>
            </a:r>
            <a:r>
              <a:rPr lang="es-ES" sz="2400" b="1" dirty="0" err="1">
                <a:solidFill>
                  <a:schemeClr val="tx1"/>
                </a:solidFill>
                <a:latin typeface="Calibri" panose="020F0502020204030204" pitchFamily="34" charset="0"/>
                <a:cs typeface="Calibri" panose="020F0502020204030204" pitchFamily="34" charset="0"/>
              </a:rPr>
              <a:t>Lighting</a:t>
            </a:r>
            <a:r>
              <a:rPr lang="es-ES" sz="2400" b="1" dirty="0">
                <a:solidFill>
                  <a:schemeClr val="tx1"/>
                </a:solidFill>
                <a:latin typeface="Calibri" panose="020F0502020204030204" pitchFamily="34" charset="0"/>
                <a:cs typeface="Calibri" panose="020F0502020204030204" pitchFamily="34" charset="0"/>
              </a:rPr>
              <a:t> </a:t>
            </a:r>
            <a:r>
              <a:rPr lang="es-ES" sz="2400" b="1" dirty="0" err="1">
                <a:solidFill>
                  <a:schemeClr val="tx1"/>
                </a:solidFill>
                <a:latin typeface="Calibri" panose="020F0502020204030204" pitchFamily="34" charset="0"/>
                <a:cs typeface="Calibri" panose="020F0502020204030204" pitchFamily="34" charset="0"/>
              </a:rPr>
              <a:t>level</a:t>
            </a:r>
            <a:r>
              <a:rPr lang="es-ES" b="1" dirty="0">
                <a:solidFill>
                  <a:schemeClr val="tx1"/>
                </a:solidFill>
              </a:rPr>
              <a:t/>
            </a:r>
            <a:br>
              <a:rPr lang="es-ES" b="1" dirty="0">
                <a:solidFill>
                  <a:schemeClr val="tx1"/>
                </a:solidFill>
              </a:rPr>
            </a:br>
            <a:endParaRPr lang="en-GB" dirty="0">
              <a:solidFill>
                <a:schemeClr val="tx1"/>
              </a:solidFill>
            </a:endParaRP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1536" y="1121815"/>
            <a:ext cx="5474682" cy="3529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2399" y="2229577"/>
            <a:ext cx="1622425" cy="1274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1344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dirty="0" smtClean="0">
                <a:solidFill>
                  <a:schemeClr val="tx1"/>
                </a:solidFill>
              </a:rPr>
              <a:t>USING PUSH BUTTONS</a:t>
            </a:r>
            <a:endParaRPr lang="en-GB" dirty="0">
              <a:solidFill>
                <a:schemeClr val="tx1"/>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762" y="1417638"/>
            <a:ext cx="5601634" cy="3563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 t="21854" r="44390" b="39073"/>
          <a:stretch/>
        </p:blipFill>
        <p:spPr bwMode="auto">
          <a:xfrm>
            <a:off x="5862268" y="1189972"/>
            <a:ext cx="3338433" cy="17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63959" r="37870"/>
          <a:stretch/>
        </p:blipFill>
        <p:spPr bwMode="auto">
          <a:xfrm>
            <a:off x="6069283" y="3199209"/>
            <a:ext cx="2924404" cy="1250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6633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dirty="0" smtClean="0">
                <a:solidFill>
                  <a:schemeClr val="tx1"/>
                </a:solidFill>
              </a:rPr>
              <a:t>POWER SUPPLY</a:t>
            </a:r>
            <a:endParaRPr lang="en-GB" dirty="0">
              <a:solidFill>
                <a:schemeClr val="tx1"/>
              </a:solidFill>
            </a:endParaRPr>
          </a:p>
        </p:txBody>
      </p:sp>
      <p:pic>
        <p:nvPicPr>
          <p:cNvPr id="4" name="3 Marcador de contenido"/>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4621" y="1236946"/>
            <a:ext cx="5081571" cy="3435262"/>
          </a:xfrm>
          <a:prstGeom prst="rect">
            <a:avLst/>
          </a:prstGeom>
          <a:noFill/>
        </p:spPr>
      </p:pic>
    </p:spTree>
    <p:extLst>
      <p:ext uri="{BB962C8B-B14F-4D97-AF65-F5344CB8AC3E}">
        <p14:creationId xmlns:p14="http://schemas.microsoft.com/office/powerpoint/2010/main" val="2640052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1589871"/>
            <a:ext cx="8229600" cy="1143000"/>
          </a:xfrm>
        </p:spPr>
        <p:txBody>
          <a:bodyPr/>
          <a:lstStyle/>
          <a:p>
            <a:r>
              <a:rPr lang="fr-FR" b="1" dirty="0" err="1">
                <a:solidFill>
                  <a:schemeClr val="tx1"/>
                </a:solidFill>
              </a:rPr>
              <a:t>Development</a:t>
            </a:r>
            <a:r>
              <a:rPr lang="fr-FR" b="1" dirty="0">
                <a:solidFill>
                  <a:schemeClr val="tx1"/>
                </a:solidFill>
              </a:rPr>
              <a:t> of a </a:t>
            </a:r>
            <a:r>
              <a:rPr lang="fr-FR" b="1" dirty="0" err="1">
                <a:solidFill>
                  <a:schemeClr val="tx1"/>
                </a:solidFill>
              </a:rPr>
              <a:t>piece</a:t>
            </a:r>
            <a:r>
              <a:rPr lang="fr-FR" b="1" dirty="0">
                <a:solidFill>
                  <a:schemeClr val="tx1"/>
                </a:solidFill>
              </a:rPr>
              <a:t> of </a:t>
            </a:r>
            <a:r>
              <a:rPr lang="fr-FR" b="1" dirty="0" err="1">
                <a:solidFill>
                  <a:schemeClr val="tx1"/>
                </a:solidFill>
              </a:rPr>
              <a:t>furniture</a:t>
            </a:r>
            <a:r>
              <a:rPr lang="fr-FR" b="1" dirty="0">
                <a:solidFill>
                  <a:schemeClr val="tx1"/>
                </a:solidFill>
              </a:rPr>
              <a:t> </a:t>
            </a:r>
            <a:r>
              <a:rPr lang="fr-FR" b="1" dirty="0" err="1">
                <a:solidFill>
                  <a:schemeClr val="tx1"/>
                </a:solidFill>
              </a:rPr>
              <a:t>from</a:t>
            </a:r>
            <a:r>
              <a:rPr lang="fr-FR" b="1" dirty="0">
                <a:solidFill>
                  <a:schemeClr val="tx1"/>
                </a:solidFill>
              </a:rPr>
              <a:t> scratch</a:t>
            </a:r>
            <a:endParaRPr lang="en-GB" dirty="0">
              <a:solidFill>
                <a:schemeClr val="tx1"/>
              </a:solidFill>
            </a:endParaRPr>
          </a:p>
        </p:txBody>
      </p:sp>
      <p:pic>
        <p:nvPicPr>
          <p:cNvPr id="4" name="3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8710" y="2732871"/>
            <a:ext cx="4545330" cy="3347085"/>
          </a:xfrm>
          <a:prstGeom prst="rect">
            <a:avLst/>
          </a:prstGeom>
          <a:noFill/>
        </p:spPr>
      </p:pic>
      <p:sp>
        <p:nvSpPr>
          <p:cNvPr id="5" name="4 Rectángulo"/>
          <p:cNvSpPr/>
          <p:nvPr/>
        </p:nvSpPr>
        <p:spPr bwMode="auto">
          <a:xfrm>
            <a:off x="1578279" y="2545918"/>
            <a:ext cx="5323562" cy="1139868"/>
          </a:xfrm>
          <a:prstGeom prst="rect">
            <a:avLst/>
          </a:prstGeom>
          <a:noFill/>
          <a:ln w="9525" cap="flat" cmpd="sng" algn="ctr">
            <a:solidFill>
              <a:srgbClr val="FF0000"/>
            </a:solidFill>
            <a:prstDash val="dash"/>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smtClean="0">
              <a:ln>
                <a:noFill/>
              </a:ln>
              <a:solidFill>
                <a:schemeClr val="tx1"/>
              </a:solidFill>
              <a:effectLst/>
              <a:latin typeface="Arial" charset="0"/>
            </a:endParaRPr>
          </a:p>
        </p:txBody>
      </p:sp>
      <p:sp>
        <p:nvSpPr>
          <p:cNvPr id="6" name="1 Título"/>
          <p:cNvSpPr txBox="1">
            <a:spLocks/>
          </p:cNvSpPr>
          <p:nvPr/>
        </p:nvSpPr>
        <p:spPr>
          <a:xfrm>
            <a:off x="457200" y="274638"/>
            <a:ext cx="8229600" cy="1143000"/>
          </a:xfrm>
          <a:prstGeom prst="rect">
            <a:avLst/>
          </a:prstGeom>
        </p:spPr>
        <p:txBody>
          <a:bodyPr/>
          <a:lstStyle>
            <a:lvl1pPr algn="l" rtl="0" eaLnBrk="1" fontAlgn="base" hangingPunct="1">
              <a:spcBef>
                <a:spcPct val="0"/>
              </a:spcBef>
              <a:spcAft>
                <a:spcPct val="0"/>
              </a:spcAft>
              <a:defRPr>
                <a:solidFill>
                  <a:schemeClr val="bg1"/>
                </a:solidFill>
                <a:latin typeface="+mj-lt"/>
                <a:ea typeface="+mj-ea"/>
                <a:cs typeface="+mj-cs"/>
              </a:defRPr>
            </a:lvl1pPr>
            <a:lvl2pPr algn="l" rtl="0" eaLnBrk="1" fontAlgn="base" hangingPunct="1">
              <a:spcBef>
                <a:spcPct val="0"/>
              </a:spcBef>
              <a:spcAft>
                <a:spcPct val="0"/>
              </a:spcAft>
              <a:defRPr>
                <a:solidFill>
                  <a:schemeClr val="bg1"/>
                </a:solidFill>
                <a:latin typeface="Arial" charset="0"/>
              </a:defRPr>
            </a:lvl2pPr>
            <a:lvl3pPr algn="l" rtl="0" eaLnBrk="1" fontAlgn="base" hangingPunct="1">
              <a:spcBef>
                <a:spcPct val="0"/>
              </a:spcBef>
              <a:spcAft>
                <a:spcPct val="0"/>
              </a:spcAft>
              <a:defRPr>
                <a:solidFill>
                  <a:schemeClr val="bg1"/>
                </a:solidFill>
                <a:latin typeface="Arial" charset="0"/>
              </a:defRPr>
            </a:lvl3pPr>
            <a:lvl4pPr algn="l" rtl="0" eaLnBrk="1" fontAlgn="base" hangingPunct="1">
              <a:spcBef>
                <a:spcPct val="0"/>
              </a:spcBef>
              <a:spcAft>
                <a:spcPct val="0"/>
              </a:spcAft>
              <a:defRPr>
                <a:solidFill>
                  <a:schemeClr val="bg1"/>
                </a:solidFill>
                <a:latin typeface="Arial" charset="0"/>
              </a:defRPr>
            </a:lvl4pPr>
            <a:lvl5pPr algn="l" rtl="0" eaLnBrk="1" fontAlgn="base" hangingPunct="1">
              <a:spcBef>
                <a:spcPct val="0"/>
              </a:spcBef>
              <a:spcAft>
                <a:spcPct val="0"/>
              </a:spcAft>
              <a:defRPr>
                <a:solidFill>
                  <a:schemeClr val="bg1"/>
                </a:solidFill>
                <a:latin typeface="Arial" charset="0"/>
              </a:defRPr>
            </a:lvl5pPr>
            <a:lvl6pPr marL="457200" algn="l" rtl="0" eaLnBrk="1" fontAlgn="base" hangingPunct="1">
              <a:spcBef>
                <a:spcPct val="0"/>
              </a:spcBef>
              <a:spcAft>
                <a:spcPct val="0"/>
              </a:spcAft>
              <a:defRPr>
                <a:solidFill>
                  <a:schemeClr val="bg1"/>
                </a:solidFill>
                <a:latin typeface="Arial" charset="0"/>
              </a:defRPr>
            </a:lvl6pPr>
            <a:lvl7pPr marL="914400" algn="l" rtl="0" eaLnBrk="1" fontAlgn="base" hangingPunct="1">
              <a:spcBef>
                <a:spcPct val="0"/>
              </a:spcBef>
              <a:spcAft>
                <a:spcPct val="0"/>
              </a:spcAft>
              <a:defRPr>
                <a:solidFill>
                  <a:schemeClr val="bg1"/>
                </a:solidFill>
                <a:latin typeface="Arial" charset="0"/>
              </a:defRPr>
            </a:lvl7pPr>
            <a:lvl8pPr marL="1371600" algn="l" rtl="0" eaLnBrk="1" fontAlgn="base" hangingPunct="1">
              <a:spcBef>
                <a:spcPct val="0"/>
              </a:spcBef>
              <a:spcAft>
                <a:spcPct val="0"/>
              </a:spcAft>
              <a:defRPr>
                <a:solidFill>
                  <a:schemeClr val="bg1"/>
                </a:solidFill>
                <a:latin typeface="Arial" charset="0"/>
              </a:defRPr>
            </a:lvl8pPr>
            <a:lvl9pPr marL="1828800" algn="l" rtl="0" eaLnBrk="1" fontAlgn="base" hangingPunct="1">
              <a:spcBef>
                <a:spcPct val="0"/>
              </a:spcBef>
              <a:spcAft>
                <a:spcPct val="0"/>
              </a:spcAft>
              <a:defRPr>
                <a:solidFill>
                  <a:schemeClr val="bg1"/>
                </a:solidFill>
                <a:latin typeface="Arial" charset="0"/>
              </a:defRPr>
            </a:lvl9pPr>
          </a:lstStyle>
          <a:p>
            <a:r>
              <a:rPr lang="fr-FR" b="1" kern="0" smtClean="0">
                <a:solidFill>
                  <a:schemeClr val="tx1"/>
                </a:solidFill>
              </a:rPr>
              <a:t>UNIT 4. Problems associated with the manufacture, sale and maintenance of this type of furniture. Possible solutions. Adaptation to the applicable regulations for electrical elements in furniture.</a:t>
            </a:r>
            <a:r>
              <a:rPr lang="es-ES" b="1" kern="0" smtClean="0">
                <a:solidFill>
                  <a:schemeClr val="tx1"/>
                </a:solidFill>
              </a:rPr>
              <a:t/>
            </a:r>
            <a:br>
              <a:rPr lang="es-ES" b="1" kern="0" smtClean="0">
                <a:solidFill>
                  <a:schemeClr val="tx1"/>
                </a:solidFill>
              </a:rPr>
            </a:br>
            <a:endParaRPr lang="en-GB" b="0" kern="0" dirty="0">
              <a:solidFill>
                <a:schemeClr val="tx1"/>
              </a:solidFill>
            </a:endParaRPr>
          </a:p>
        </p:txBody>
      </p:sp>
    </p:spTree>
    <p:extLst>
      <p:ext uri="{BB962C8B-B14F-4D97-AF65-F5344CB8AC3E}">
        <p14:creationId xmlns:p14="http://schemas.microsoft.com/office/powerpoint/2010/main" val="2804022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151" y="1595830"/>
            <a:ext cx="7574397" cy="4418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Título"/>
          <p:cNvSpPr>
            <a:spLocks noGrp="1"/>
          </p:cNvSpPr>
          <p:nvPr>
            <p:ph type="title"/>
          </p:nvPr>
        </p:nvSpPr>
        <p:spPr/>
        <p:txBody>
          <a:bodyPr/>
          <a:lstStyle/>
          <a:p>
            <a:r>
              <a:rPr lang="en-GB" dirty="0" smtClean="0">
                <a:solidFill>
                  <a:schemeClr val="tx1"/>
                </a:solidFill>
              </a:rPr>
              <a:t>Integration in furniture</a:t>
            </a:r>
            <a:endParaRPr lang="en-GB" dirty="0">
              <a:solidFill>
                <a:schemeClr val="tx1"/>
              </a:solidFill>
            </a:endParaRPr>
          </a:p>
        </p:txBody>
      </p:sp>
    </p:spTree>
    <p:extLst>
      <p:ext uri="{BB962C8B-B14F-4D97-AF65-F5344CB8AC3E}">
        <p14:creationId xmlns:p14="http://schemas.microsoft.com/office/powerpoint/2010/main" val="4148165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b="1" dirty="0">
                <a:solidFill>
                  <a:schemeClr val="tx1"/>
                </a:solidFill>
              </a:rPr>
              <a:t>UNIT 5. Practical cases of sensor handling, programming, insertion in furniture</a:t>
            </a:r>
            <a:r>
              <a:rPr lang="es-ES" b="1" dirty="0">
                <a:solidFill>
                  <a:schemeClr val="tx1"/>
                </a:solidFill>
              </a:rPr>
              <a:t/>
            </a:r>
            <a:br>
              <a:rPr lang="es-ES" b="1" dirty="0">
                <a:solidFill>
                  <a:schemeClr val="tx1"/>
                </a:solidFill>
              </a:rPr>
            </a:br>
            <a:endParaRPr lang="en-GB" dirty="0">
              <a:solidFill>
                <a:schemeClr val="tx1"/>
              </a:solidFill>
            </a:endParaRPr>
          </a:p>
        </p:txBody>
      </p:sp>
      <p:sp>
        <p:nvSpPr>
          <p:cNvPr id="3" name="2 Marcador de contenido"/>
          <p:cNvSpPr>
            <a:spLocks noGrp="1"/>
          </p:cNvSpPr>
          <p:nvPr>
            <p:ph idx="1"/>
          </p:nvPr>
        </p:nvSpPr>
        <p:spPr>
          <a:xfrm>
            <a:off x="457200" y="1086632"/>
            <a:ext cx="8229600" cy="4525963"/>
          </a:xfrm>
        </p:spPr>
        <p:txBody>
          <a:bodyPr/>
          <a:lstStyle/>
          <a:p>
            <a:pPr marL="0" indent="0">
              <a:buNone/>
            </a:pPr>
            <a:r>
              <a:rPr lang="en-US" sz="1600" dirty="0"/>
              <a:t>In this </a:t>
            </a:r>
            <a:r>
              <a:rPr lang="en-US" sz="1600" dirty="0" smtClean="0"/>
              <a:t>unit </a:t>
            </a:r>
            <a:r>
              <a:rPr lang="en-US" sz="1600" dirty="0"/>
              <a:t>some basic knowledge of networks, programming languages, and cloud platforms will be introduced. With that ground knowledge, we will be able to adapt these tools to our problem of developing and improving smart furniture.</a:t>
            </a:r>
            <a:r>
              <a:rPr lang="es-ES" sz="1600" dirty="0"/>
              <a:t/>
            </a:r>
            <a:br>
              <a:rPr lang="es-ES" sz="1600" dirty="0"/>
            </a:br>
            <a:endParaRPr lang="en-GB" sz="16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240" y="3598754"/>
            <a:ext cx="4402137" cy="2268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2612" y="3598753"/>
            <a:ext cx="3932237" cy="219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57199" y="2106139"/>
            <a:ext cx="7396619" cy="923330"/>
          </a:xfrm>
          <a:prstGeom prst="rect">
            <a:avLst/>
          </a:prstGeom>
        </p:spPr>
        <p:txBody>
          <a:bodyPr wrap="square">
            <a:spAutoFit/>
          </a:bodyPr>
          <a:lstStyle/>
          <a:p>
            <a:r>
              <a:rPr lang="en-US" dirty="0" smtClean="0"/>
              <a:t>UNIT </a:t>
            </a:r>
            <a:r>
              <a:rPr lang="en-US" dirty="0"/>
              <a:t>6. Related research/innovation projects illustrating the latest developments in the sector.</a:t>
            </a:r>
          </a:p>
          <a:p>
            <a:r>
              <a:rPr lang="en-US" dirty="0" smtClean="0"/>
              <a:t>PSYMBIOSIS </a:t>
            </a:r>
            <a:r>
              <a:rPr lang="en-US" dirty="0"/>
              <a:t>PROJECT</a:t>
            </a:r>
          </a:p>
        </p:txBody>
      </p:sp>
    </p:spTree>
    <p:extLst>
      <p:ext uri="{BB962C8B-B14F-4D97-AF65-F5344CB8AC3E}">
        <p14:creationId xmlns:p14="http://schemas.microsoft.com/office/powerpoint/2010/main" val="23250156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dirty="0" smtClean="0">
                <a:solidFill>
                  <a:schemeClr val="tx1"/>
                </a:solidFill>
              </a:rPr>
              <a:t>WORK PLAN</a:t>
            </a:r>
            <a:endParaRPr lang="en-GB" dirty="0">
              <a:solidFill>
                <a:schemeClr val="tx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891789634"/>
              </p:ext>
            </p:extLst>
          </p:nvPr>
        </p:nvGraphicFramePr>
        <p:xfrm>
          <a:off x="457200" y="1074107"/>
          <a:ext cx="8201393" cy="4525962"/>
        </p:xfrm>
        <a:graphic>
          <a:graphicData uri="http://schemas.openxmlformats.org/drawingml/2006/table">
            <a:tbl>
              <a:tblPr>
                <a:tableStyleId>{5C22544A-7EE6-4342-B048-85BDC9FD1C3A}</a:tableStyleId>
              </a:tblPr>
              <a:tblGrid>
                <a:gridCol w="1003032"/>
                <a:gridCol w="381888"/>
                <a:gridCol w="763776"/>
                <a:gridCol w="507267"/>
                <a:gridCol w="728118"/>
                <a:gridCol w="507267"/>
                <a:gridCol w="381888"/>
                <a:gridCol w="783331"/>
                <a:gridCol w="1183623"/>
                <a:gridCol w="562480"/>
                <a:gridCol w="736170"/>
                <a:gridCol w="662553"/>
              </a:tblGrid>
              <a:tr h="77363">
                <a:tc>
                  <a:txBody>
                    <a:bodyPr/>
                    <a:lstStyle/>
                    <a:p>
                      <a:pPr algn="ctr" fontAlgn="ctr"/>
                      <a:r>
                        <a:rPr lang="es-ES" sz="500" u="none" strike="noStrike">
                          <a:effectLst/>
                        </a:rPr>
                        <a:t>October</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November</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December</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January</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February</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March</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April</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May</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June</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July</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August</a:t>
                      </a:r>
                      <a:endParaRPr lang="es-ES" sz="500" b="1"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September</a:t>
                      </a:r>
                      <a:endParaRPr lang="es-ES" sz="500" b="1" i="0" u="none" strike="noStrike">
                        <a:solidFill>
                          <a:srgbClr val="000000"/>
                        </a:solidFill>
                        <a:effectLst/>
                        <a:latin typeface="Calibri"/>
                      </a:endParaRPr>
                    </a:p>
                  </a:txBody>
                  <a:tcPr marL="0" marR="0" marT="0" marB="0" anchor="ctr"/>
                </a:tc>
              </a:tr>
              <a:tr h="476611">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203768">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203768">
                <a:tc>
                  <a:txBody>
                    <a:bodyPr/>
                    <a:lstStyle/>
                    <a:p>
                      <a:pPr algn="ctr" fontAlgn="ctr"/>
                      <a:r>
                        <a:rPr lang="es-ES" sz="500" u="none" strike="noStrike">
                          <a:effectLst/>
                        </a:rPr>
                        <a:t>Partners meeting 1 Belgium</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203768">
                <a:tc>
                  <a:txBody>
                    <a:bodyPr/>
                    <a:lstStyle/>
                    <a:p>
                      <a:pPr algn="ctr" fontAlgn="ctr"/>
                      <a:r>
                        <a:rPr lang="es-ES" sz="500" u="none" strike="noStrike">
                          <a:effectLst/>
                        </a:rPr>
                        <a:t>Students mobility in Woodwize</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303926">
                <a:tc gridSpan="4">
                  <a:txBody>
                    <a:bodyPr/>
                    <a:lstStyle/>
                    <a:p>
                      <a:pPr algn="ctr" fontAlgn="ctr"/>
                      <a:r>
                        <a:rPr lang="en-US" sz="500" u="none" strike="noStrike">
                          <a:effectLst/>
                        </a:rPr>
                        <a:t>On-site validation of the learning material and updating with suggestions from validation</a:t>
                      </a:r>
                      <a:endParaRPr lang="en-US" sz="500" b="0" i="0" u="none" strike="noStrike">
                        <a:solidFill>
                          <a:srgbClr val="000000"/>
                        </a:solidFill>
                        <a:effectLst/>
                        <a:latin typeface="Calibri"/>
                      </a:endParaRPr>
                    </a:p>
                  </a:txBody>
                  <a:tcPr marL="0" marR="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186500">
                <a:tc gridSpan="4">
                  <a:txBody>
                    <a:bodyPr/>
                    <a:lstStyle/>
                    <a:p>
                      <a:pPr algn="ctr" fontAlgn="ctr"/>
                      <a:r>
                        <a:rPr lang="en-US" sz="500" u="none" strike="noStrike">
                          <a:effectLst/>
                        </a:rPr>
                        <a:t>Students: Conception and Design of the furniture projects in AUTOCAD (students in their VET centres)</a:t>
                      </a:r>
                      <a:endParaRPr lang="en-US" sz="500" b="0" i="0" u="none" strike="noStrike">
                        <a:solidFill>
                          <a:srgbClr val="000000"/>
                        </a:solidFill>
                        <a:effectLst/>
                        <a:latin typeface="Calibri"/>
                      </a:endParaRPr>
                    </a:p>
                  </a:txBody>
                  <a:tcPr marL="0" marR="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217583">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Online meeting. Plenary. </a:t>
                      </a:r>
                      <a:endParaRPr lang="es-ES" sz="500" b="0" i="0" u="none" strike="noStrike">
                        <a:solidFill>
                          <a:srgbClr val="FF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317741">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endParaRPr lang="es-ES" sz="500" b="0" i="0" u="none" strike="noStrike">
                        <a:solidFill>
                          <a:srgbClr val="000000"/>
                        </a:solidFill>
                        <a:effectLst/>
                        <a:latin typeface="Calibri"/>
                      </a:endParaRPr>
                    </a:p>
                  </a:txBody>
                  <a:tcPr marL="0" marR="0" marT="0" marB="0" anchor="ctr"/>
                </a:tc>
                <a:tc>
                  <a:txBody>
                    <a:bodyPr/>
                    <a:lstStyle/>
                    <a:p>
                      <a:pPr algn="ctr" fontAlgn="ctr"/>
                      <a:endParaRPr lang="es-ES" sz="500" b="0" i="0" u="none" strike="noStrike">
                        <a:solidFill>
                          <a:srgbClr val="000000"/>
                        </a:solidFill>
                        <a:effectLst/>
                        <a:latin typeface="Calibri"/>
                      </a:endParaRPr>
                    </a:p>
                  </a:txBody>
                  <a:tcPr marL="0" marR="0" marT="0" marB="0" anchor="ctr"/>
                </a:tc>
                <a:tc>
                  <a:txBody>
                    <a:bodyPr/>
                    <a:lstStyle/>
                    <a:p>
                      <a:pPr algn="ctr" fontAlgn="ctr"/>
                      <a:r>
                        <a:rPr lang="en-US" sz="500" u="none" strike="noStrike">
                          <a:effectLst/>
                        </a:rPr>
                        <a:t>Students mobility in ENAIP / COSMOB</a:t>
                      </a:r>
                      <a:endParaRPr lang="en-US" sz="500" b="0" i="0" u="none" strike="noStrike">
                        <a:solidFill>
                          <a:srgbClr val="FF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452435">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Arial"/>
                      </a:endParaRPr>
                    </a:p>
                  </a:txBody>
                  <a:tcPr marL="0" marR="0" marT="0" marB="0" anchor="ctr"/>
                </a:tc>
                <a:tc>
                  <a:txBody>
                    <a:bodyPr/>
                    <a:lstStyle/>
                    <a:p>
                      <a:pPr algn="ctr" fontAlgn="ctr"/>
                      <a:r>
                        <a:rPr lang="en-US" sz="500" u="none" strike="noStrike">
                          <a:effectLst/>
                        </a:rPr>
                        <a:t>Online training for teachers / Learn &amp; make a fitting or the Erasmus+ logo in 3D for their furniture</a:t>
                      </a:r>
                      <a:endParaRPr lang="en-US" sz="500" b="0" i="0" u="none" strike="noStrike">
                        <a:solidFill>
                          <a:srgbClr val="000000"/>
                        </a:solidFill>
                        <a:effectLst/>
                        <a:latin typeface="Calibri"/>
                      </a:endParaRPr>
                    </a:p>
                  </a:txBody>
                  <a:tcPr marL="0" marR="0" marT="0" marB="0" anchor="ctr"/>
                </a:tc>
                <a:tc gridSpan="4">
                  <a:txBody>
                    <a:bodyPr/>
                    <a:lstStyle/>
                    <a:p>
                      <a:pPr algn="ctr" fontAlgn="ctr"/>
                      <a:r>
                        <a:rPr lang="en-US" sz="500" u="none" strike="noStrike">
                          <a:effectLst/>
                        </a:rPr>
                        <a:t>On-site validation of the learning material and updating with suggestions from validation</a:t>
                      </a:r>
                      <a:endParaRPr lang="en-US" sz="500" b="0" i="0" u="none" strike="noStrike">
                        <a:solidFill>
                          <a:srgbClr val="000000"/>
                        </a:solidFill>
                        <a:effectLst/>
                        <a:latin typeface="Calibri"/>
                      </a:endParaRPr>
                    </a:p>
                  </a:txBody>
                  <a:tcPr marL="0" marR="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ctr"/>
                      <a:r>
                        <a:rPr lang="es-ES" sz="500" u="none" strike="noStrike">
                          <a:effectLst/>
                        </a:rPr>
                        <a:t> </a:t>
                      </a:r>
                      <a:endParaRPr lang="es-ES" sz="500" b="0" i="0" u="none" strike="noStrike">
                        <a:solidFill>
                          <a:srgbClr val="000000"/>
                        </a:solidFill>
                        <a:effectLst/>
                        <a:latin typeface="Arial"/>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186500">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gridSpan="4">
                  <a:txBody>
                    <a:bodyPr/>
                    <a:lstStyle/>
                    <a:p>
                      <a:pPr algn="ctr" fontAlgn="ctr"/>
                      <a:r>
                        <a:rPr lang="en-US" sz="500" u="none" strike="noStrike">
                          <a:effectLst/>
                        </a:rPr>
                        <a:t>Students: Selection of materials and furniture mechanizing : Assembly and study of sensoring</a:t>
                      </a:r>
                      <a:endParaRPr lang="en-US" sz="500" b="0" i="0" u="none" strike="noStrike">
                        <a:solidFill>
                          <a:srgbClr val="000000"/>
                        </a:solidFill>
                        <a:effectLst/>
                        <a:latin typeface="Calibri"/>
                      </a:endParaRPr>
                    </a:p>
                  </a:txBody>
                  <a:tcPr marL="0" marR="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ctr"/>
                      <a:r>
                        <a:rPr lang="es-ES" sz="500" u="none" strike="noStrike">
                          <a:effectLst/>
                        </a:rPr>
                        <a:t> </a:t>
                      </a:r>
                      <a:endParaRPr lang="es-ES" sz="500" b="0" i="0" u="none" strike="noStrike">
                        <a:solidFill>
                          <a:srgbClr val="000000"/>
                        </a:solidFill>
                        <a:effectLst/>
                        <a:latin typeface="Arial"/>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307380">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Partners meeting 2 Spain</a:t>
                      </a:r>
                      <a:endParaRPr lang="es-ES" sz="500" b="0" i="0" u="none" strike="noStrike">
                        <a:solidFill>
                          <a:srgbClr val="000000"/>
                        </a:solidFill>
                        <a:effectLst/>
                        <a:latin typeface="Calibri"/>
                      </a:endParaRPr>
                    </a:p>
                  </a:txBody>
                  <a:tcPr marL="0" marR="0" marT="0" marB="0" anchor="ctr"/>
                </a:tc>
                <a:tc>
                  <a:txBody>
                    <a:bodyPr/>
                    <a:lstStyle/>
                    <a:p>
                      <a:pPr algn="ctr" fontAlgn="ct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r>
              <a:tr h="530259">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n-US" sz="500" u="none" strike="noStrike">
                          <a:effectLst/>
                        </a:rPr>
                        <a:t/>
                      </a:r>
                      <a:br>
                        <a:rPr lang="en-US" sz="500" u="none" strike="noStrike">
                          <a:effectLst/>
                        </a:rPr>
                      </a:br>
                      <a:r>
                        <a:rPr lang="en-US" sz="500" u="none" strike="noStrike">
                          <a:effectLst/>
                        </a:rPr>
                        <a:t>Students mobility in CIP FP Catarroja for application of sensoring and intelligence. </a:t>
                      </a:r>
                      <a:endParaRPr lang="en-US" sz="500" b="0" i="0" u="none" strike="noStrike">
                        <a:solidFill>
                          <a:srgbClr val="000000"/>
                        </a:solidFill>
                        <a:effectLst/>
                        <a:latin typeface="Calibri"/>
                      </a:endParaRPr>
                    </a:p>
                  </a:txBody>
                  <a:tcPr marL="0" marR="0" marT="0" marB="0" anchor="ctr"/>
                </a:tc>
                <a:tc gridSpan="4">
                  <a:txBody>
                    <a:bodyPr/>
                    <a:lstStyle/>
                    <a:p>
                      <a:pPr algn="ctr" fontAlgn="ctr"/>
                      <a:r>
                        <a:rPr lang="en-US" sz="500" u="none" strike="noStrike">
                          <a:effectLst/>
                        </a:rPr>
                        <a:t>All partners: Evaluation of training material to i-VET and creation of methodology. Best practices with companies</a:t>
                      </a:r>
                      <a:endParaRPr lang="en-US" sz="500" b="0" i="0" u="none" strike="noStrike">
                        <a:solidFill>
                          <a:srgbClr val="000000"/>
                        </a:solidFill>
                        <a:effectLst/>
                        <a:latin typeface="Calibri"/>
                      </a:endParaRPr>
                    </a:p>
                  </a:txBody>
                  <a:tcPr marL="0" marR="0" marT="0" marB="0" anchor="ctr"/>
                </a:tc>
                <a:tc hMerge="1">
                  <a:txBody>
                    <a:bodyPr/>
                    <a:lstStyle/>
                    <a:p>
                      <a:endParaRPr lang="en-GB"/>
                    </a:p>
                  </a:txBody>
                  <a:tcPr/>
                </a:tc>
                <a:tc hMerge="1">
                  <a:txBody>
                    <a:bodyPr/>
                    <a:lstStyle/>
                    <a:p>
                      <a:endParaRPr lang="en-GB"/>
                    </a:p>
                  </a:txBody>
                  <a:tcPr/>
                </a:tc>
                <a:tc hMerge="1">
                  <a:txBody>
                    <a:bodyPr/>
                    <a:lstStyle/>
                    <a:p>
                      <a:endParaRPr lang="en-GB"/>
                    </a:p>
                  </a:txBody>
                  <a:tcPr/>
                </a:tc>
              </a:tr>
              <a:tr h="253962">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Online training for  teachers.</a:t>
                      </a:r>
                      <a:endParaRPr lang="es-ES" sz="500" b="0" i="0" u="none" strike="noStrike">
                        <a:solidFill>
                          <a:srgbClr val="000000"/>
                        </a:solidFill>
                        <a:effectLst/>
                        <a:latin typeface="Calibri"/>
                      </a:endParaRPr>
                    </a:p>
                  </a:txBody>
                  <a:tcPr marL="0" marR="0" marT="0" marB="0" anchor="ctr"/>
                </a:tc>
                <a:tc gridSpan="4">
                  <a:txBody>
                    <a:bodyPr/>
                    <a:lstStyle/>
                    <a:p>
                      <a:pPr algn="ctr" fontAlgn="ctr"/>
                      <a:r>
                        <a:rPr lang="en-US" sz="500" u="none" strike="noStrike">
                          <a:effectLst/>
                        </a:rPr>
                        <a:t> Final validation of material and methodology</a:t>
                      </a:r>
                      <a:br>
                        <a:rPr lang="en-US" sz="500" u="none" strike="noStrike">
                          <a:effectLst/>
                        </a:rPr>
                      </a:br>
                      <a:endParaRPr lang="en-US" sz="500" b="0" i="0" u="none" strike="noStrike">
                        <a:solidFill>
                          <a:srgbClr val="000000"/>
                        </a:solidFill>
                        <a:effectLst/>
                        <a:latin typeface="Calibri"/>
                      </a:endParaRPr>
                    </a:p>
                  </a:txBody>
                  <a:tcPr marL="0" marR="0" marT="0" marB="0" anchor="ctr"/>
                </a:tc>
                <a:tc hMerge="1">
                  <a:txBody>
                    <a:bodyPr/>
                    <a:lstStyle/>
                    <a:p>
                      <a:endParaRPr lang="en-GB"/>
                    </a:p>
                  </a:txBody>
                  <a:tcPr/>
                </a:tc>
                <a:tc hMerge="1">
                  <a:txBody>
                    <a:bodyPr/>
                    <a:lstStyle/>
                    <a:p>
                      <a:endParaRPr lang="en-GB"/>
                    </a:p>
                  </a:txBody>
                  <a:tcPr/>
                </a:tc>
                <a:tc hMerge="1">
                  <a:txBody>
                    <a:bodyPr/>
                    <a:lstStyle/>
                    <a:p>
                      <a:endParaRPr lang="en-GB"/>
                    </a:p>
                  </a:txBody>
                  <a:tcPr/>
                </a:tc>
              </a:tr>
              <a:tr h="300472">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National Multiplier Events Spain</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Partner meeting 3 Italy</a:t>
                      </a:r>
                      <a:endParaRPr lang="es-ES" sz="500" b="0" i="0" u="none" strike="noStrike">
                        <a:solidFill>
                          <a:srgbClr val="000000"/>
                        </a:solidFill>
                        <a:effectLst/>
                        <a:latin typeface="Calibri"/>
                      </a:endParaRPr>
                    </a:p>
                  </a:txBody>
                  <a:tcPr marL="0" marR="0" marT="0" marB="0" anchor="ctr"/>
                </a:tc>
              </a:tr>
              <a:tr h="303926">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l" fontAlgn="b"/>
                      <a:r>
                        <a:rPr lang="es-ES" sz="500" u="none" strike="noStrike">
                          <a:effectLst/>
                        </a:rPr>
                        <a:t> National Multiplier Events BE</a:t>
                      </a:r>
                      <a:endParaRPr lang="es-ES" sz="400" b="0" i="0" u="none" strike="noStrike">
                        <a:solidFill>
                          <a:srgbClr val="000000"/>
                        </a:solidFill>
                        <a:effectLst/>
                        <a:latin typeface="Arial"/>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a:effectLst/>
                        </a:rPr>
                        <a:t> </a:t>
                      </a:r>
                      <a:endParaRPr lang="es-ES" sz="500" b="0" i="0" u="none" strike="noStrike">
                        <a:solidFill>
                          <a:srgbClr val="000000"/>
                        </a:solidFill>
                        <a:effectLst/>
                        <a:latin typeface="Calibri"/>
                      </a:endParaRPr>
                    </a:p>
                  </a:txBody>
                  <a:tcPr marL="0" marR="0" marT="0" marB="0" anchor="ctr"/>
                </a:tc>
                <a:tc>
                  <a:txBody>
                    <a:bodyPr/>
                    <a:lstStyle/>
                    <a:p>
                      <a:pPr algn="ctr" fontAlgn="ctr"/>
                      <a:r>
                        <a:rPr lang="es-ES" sz="500" u="none" strike="noStrike" dirty="0">
                          <a:effectLst/>
                        </a:rPr>
                        <a:t> </a:t>
                      </a:r>
                      <a:r>
                        <a:rPr lang="es-ES" sz="500" u="none" strike="noStrike" dirty="0" err="1">
                          <a:effectLst/>
                        </a:rPr>
                        <a:t>National</a:t>
                      </a:r>
                      <a:r>
                        <a:rPr lang="es-ES" sz="500" u="none" strike="noStrike" dirty="0">
                          <a:effectLst/>
                        </a:rPr>
                        <a:t> </a:t>
                      </a:r>
                      <a:r>
                        <a:rPr lang="es-ES" sz="500" u="none" strike="noStrike" dirty="0" err="1">
                          <a:effectLst/>
                        </a:rPr>
                        <a:t>Multiplier</a:t>
                      </a:r>
                      <a:r>
                        <a:rPr lang="es-ES" sz="500" u="none" strike="noStrike" dirty="0">
                          <a:effectLst/>
                        </a:rPr>
                        <a:t> </a:t>
                      </a:r>
                      <a:r>
                        <a:rPr lang="es-ES" sz="500" u="none" strike="noStrike" dirty="0" err="1">
                          <a:effectLst/>
                        </a:rPr>
                        <a:t>Events</a:t>
                      </a:r>
                      <a:r>
                        <a:rPr lang="es-ES" sz="500" u="none" strike="noStrike" dirty="0">
                          <a:effectLst/>
                        </a:rPr>
                        <a:t> IT</a:t>
                      </a:r>
                      <a:endParaRPr lang="es-ES" sz="500" b="0" i="0" u="none" strike="noStrike" dirty="0">
                        <a:solidFill>
                          <a:srgbClr val="000000"/>
                        </a:solidFill>
                        <a:effectLst/>
                        <a:latin typeface="Calibri"/>
                      </a:endParaRPr>
                    </a:p>
                  </a:txBody>
                  <a:tcPr marL="0" marR="0" marT="0" marB="0" anchor="ctr"/>
                </a:tc>
              </a:tr>
            </a:tbl>
          </a:graphicData>
        </a:graphic>
      </p:graphicFrame>
      <p:sp>
        <p:nvSpPr>
          <p:cNvPr id="5" name="2 Flecha derecha"/>
          <p:cNvSpPr/>
          <p:nvPr/>
        </p:nvSpPr>
        <p:spPr>
          <a:xfrm rot="10800000">
            <a:off x="32383413" y="14035088"/>
            <a:ext cx="1822450" cy="12382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ES" sz="1100"/>
          </a:p>
        </p:txBody>
      </p:sp>
      <p:sp>
        <p:nvSpPr>
          <p:cNvPr id="6" name="3 Flecha derecha"/>
          <p:cNvSpPr/>
          <p:nvPr/>
        </p:nvSpPr>
        <p:spPr>
          <a:xfrm>
            <a:off x="34645600" y="14038263"/>
            <a:ext cx="1824038" cy="122237"/>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ES" sz="1100"/>
          </a:p>
        </p:txBody>
      </p:sp>
    </p:spTree>
    <p:extLst>
      <p:ext uri="{BB962C8B-B14F-4D97-AF65-F5344CB8AC3E}">
        <p14:creationId xmlns:p14="http://schemas.microsoft.com/office/powerpoint/2010/main" val="2778060908"/>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cion-AIDIMME (4.3)">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altLang="es-E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altLang="es-ES" sz="1800" b="1" i="0" u="none" strike="noStrike" cap="none" normalizeH="0" baseline="0" smtClean="0">
            <a:ln>
              <a:noFill/>
            </a:ln>
            <a:solidFill>
              <a:schemeClr val="tx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Presentacion-AIDIMME (4.3)</Template>
  <TotalTime>1240</TotalTime>
  <Words>1260</Words>
  <Application>Microsoft Office PowerPoint</Application>
  <PresentationFormat>Presentación en pantalla (4:3)</PresentationFormat>
  <Paragraphs>477</Paragraphs>
  <Slides>26</Slides>
  <Notes>0</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Presentacion-AIDIMME (4.3)</vt:lpstr>
      <vt:lpstr>Presentación de PowerPoint</vt:lpstr>
      <vt:lpstr>Next steps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SMART MATERIALS CONCEPT</vt:lpstr>
      <vt:lpstr>Presentación de PowerPoint</vt:lpstr>
      <vt:lpstr>Presentación de PowerPoint</vt:lpstr>
      <vt:lpstr>Presentación de PowerPoint</vt:lpstr>
      <vt:lpstr>UNIT 3. Main elements of a smart furniture and their characteristics: sensors, actuators, control system, power supply. </vt:lpstr>
      <vt:lpstr>SENSORS, ACTUATORS, CONTROL SYSTEM, POWER SUPPLY</vt:lpstr>
      <vt:lpstr>GAS SENSORS</vt:lpstr>
      <vt:lpstr>FORCE SENSORS</vt:lpstr>
      <vt:lpstr>Humidity and Temperature sensors </vt:lpstr>
      <vt:lpstr>LED STRIPS</vt:lpstr>
      <vt:lpstr>Measuring Lighting level </vt:lpstr>
      <vt:lpstr>USING PUSH BUTTONS</vt:lpstr>
      <vt:lpstr>POWER SUPPLY</vt:lpstr>
      <vt:lpstr>Development of a piece of furniture from scratch</vt:lpstr>
      <vt:lpstr>Integration in furniture</vt:lpstr>
      <vt:lpstr>UNIT 5. Practical cases of sensor handling, programming, insertion in furniture </vt:lpstr>
      <vt:lpstr>WORK PLAN</vt:lpstr>
    </vt:vector>
  </TitlesOfParts>
  <Manager>Departamento de Marketing</Manager>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Llaudes, Marise</dc:creator>
  <cp:lastModifiedBy>Soriano Cardo, Carlos</cp:lastModifiedBy>
  <cp:revision>92</cp:revision>
  <dcterms:created xsi:type="dcterms:W3CDTF">2017-09-10T11:48:09Z</dcterms:created>
  <dcterms:modified xsi:type="dcterms:W3CDTF">2021-10-27T22:10:14Z</dcterms:modified>
</cp:coreProperties>
</file>