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380" r:id="rId3"/>
    <p:sldId id="367" r:id="rId4"/>
    <p:sldId id="366" r:id="rId5"/>
    <p:sldId id="392" r:id="rId6"/>
    <p:sldId id="393" r:id="rId7"/>
    <p:sldId id="394" r:id="rId8"/>
    <p:sldId id="395" r:id="rId9"/>
    <p:sldId id="396" r:id="rId10"/>
    <p:sldId id="397" r:id="rId11"/>
    <p:sldId id="398" r:id="rId12"/>
    <p:sldId id="399" r:id="rId13"/>
    <p:sldId id="400" r:id="rId14"/>
    <p:sldId id="401" r:id="rId15"/>
    <p:sldId id="402" r:id="rId16"/>
    <p:sldId id="403" r:id="rId17"/>
    <p:sldId id="404" r:id="rId18"/>
    <p:sldId id="405" r:id="rId19"/>
    <p:sldId id="406" r:id="rId20"/>
    <p:sldId id="416" r:id="rId21"/>
    <p:sldId id="407" r:id="rId22"/>
    <p:sldId id="408" r:id="rId23"/>
    <p:sldId id="409" r:id="rId24"/>
    <p:sldId id="412" r:id="rId25"/>
    <p:sldId id="410" r:id="rId26"/>
    <p:sldId id="413" r:id="rId27"/>
    <p:sldId id="415" r:id="rId28"/>
    <p:sldId id="418" r:id="rId29"/>
    <p:sldId id="411" r:id="rId30"/>
    <p:sldId id="417" r:id="rId31"/>
    <p:sldId id="258" r:id="rId32"/>
  </p:sldIdLst>
  <p:sldSz cx="9144000" cy="6858000" type="screen4x3"/>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 Agua Navarro, Juan" initials="DAN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C78A0D"/>
    <a:srgbClr val="CC9900"/>
    <a:srgbClr val="424A5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38" autoAdjust="0"/>
  </p:normalViewPr>
  <p:slideViewPr>
    <p:cSldViewPr>
      <p:cViewPr>
        <p:scale>
          <a:sx n="80" d="100"/>
          <a:sy n="80" d="100"/>
        </p:scale>
        <p:origin x="-2418" y="-666"/>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1992" y="-7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F5F2849E-0D04-485A-8085-D635EEC5067B}" type="datetimeFigureOut">
              <a:rPr lang="es-ES" smtClean="0"/>
              <a:pPr/>
              <a:t>02/05/2022</a:t>
            </a:fld>
            <a:endParaRPr lang="es-ES" dirty="0"/>
          </a:p>
        </p:txBody>
      </p:sp>
      <p:sp>
        <p:nvSpPr>
          <p:cNvPr id="4" name="3 Marcador de pie de página"/>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5" name="4 Marcador de número de diapositiva"/>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21319C74-FD67-4218-BD9F-933C52F82BEF}" type="slidenum">
              <a:rPr lang="es-ES" smtClean="0"/>
              <a:pPr/>
              <a:t>‹Nº›</a:t>
            </a:fld>
            <a:endParaRPr lang="es-ES" dirty="0"/>
          </a:p>
        </p:txBody>
      </p:sp>
    </p:spTree>
    <p:extLst>
      <p:ext uri="{BB962C8B-B14F-4D97-AF65-F5344CB8AC3E}">
        <p14:creationId xmlns:p14="http://schemas.microsoft.com/office/powerpoint/2010/main" val="32742136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333891E-3C0D-4D84-8A88-C58A7D6B6A30}" type="datetimeFigureOut">
              <a:rPr lang="es-ES" smtClean="0"/>
              <a:pPr/>
              <a:t>02/05/2022</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13F40A98-FB3F-4847-BB4E-6A562FDE166A}" type="slidenum">
              <a:rPr lang="es-ES" smtClean="0"/>
              <a:pPr/>
              <a:t>‹Nº›</a:t>
            </a:fld>
            <a:endParaRPr lang="es-ES" dirty="0"/>
          </a:p>
        </p:txBody>
      </p:sp>
    </p:spTree>
    <p:extLst>
      <p:ext uri="{BB962C8B-B14F-4D97-AF65-F5344CB8AC3E}">
        <p14:creationId xmlns:p14="http://schemas.microsoft.com/office/powerpoint/2010/main" val="284488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9" name="8 Rectángulo"/>
          <p:cNvSpPr>
            <a:spLocks noChangeArrowheads="1"/>
          </p:cNvSpPr>
          <p:nvPr userDrawn="1"/>
        </p:nvSpPr>
        <p:spPr bwMode="auto">
          <a:xfrm>
            <a:off x="0" y="0"/>
            <a:ext cx="9144000" cy="4484688"/>
          </a:xfrm>
          <a:prstGeom prst="rect">
            <a:avLst/>
          </a:prstGeom>
          <a:solidFill>
            <a:srgbClr val="C78A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endParaRPr lang="es-ES" altLang="es-ES" dirty="0" smtClean="0"/>
          </a:p>
        </p:txBody>
      </p:sp>
      <p:pic>
        <p:nvPicPr>
          <p:cNvPr id="10" name="Picture 2" descr="C:\DelViejo\Diseño_Grafico\AIDIMA\IMAGEN Y COMUNICACIÓN 2008\AIDIMME\calado.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003550" y="3216275"/>
            <a:ext cx="31972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7710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7" name="Picture 9" descr="C:\DelViejo\Diseño_Grafico\AIDIMA\IMAGEN Y COMUNICACIÓN 2008\AIDIMME\simbolos.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532926" y="3229675"/>
            <a:ext cx="421824" cy="33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C:\DelViejo\Diseño_Grafico\AIDIMA\IMAGEN Y COMUNICACIÓN 2008\AIDIMME\simbolos.jp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80975" y="3234438"/>
            <a:ext cx="378417" cy="33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DelViejo\Diseño_Grafico\AIDIMA\IMAGEN Y COMUNICACIÓN 2008\AIDIMME\LOGO OFICIAL\Logo-AIDIMME-VersionMinima\Logo-AIDIMME-VersionMinima.jpg"/>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7202488" y="92075"/>
            <a:ext cx="17684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10 CuadroTexto"/>
          <p:cNvSpPr txBox="1">
            <a:spLocks noChangeArrowheads="1"/>
          </p:cNvSpPr>
          <p:nvPr userDrawn="1"/>
        </p:nvSpPr>
        <p:spPr bwMode="auto">
          <a:xfrm>
            <a:off x="8448114" y="6474504"/>
            <a:ext cx="4106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fld id="{598220F1-3E5F-4429-B323-40C3AD83C7A1}" type="slidenum">
              <a:rPr lang="es-ES" altLang="es-ES" sz="800" b="0" smtClean="0">
                <a:solidFill>
                  <a:srgbClr val="424A52"/>
                </a:solidFill>
                <a:latin typeface="Verdana" pitchFamily="34" charset="0"/>
                <a:ea typeface="Verdana" pitchFamily="34" charset="0"/>
                <a:cs typeface="Verdana" pitchFamily="34" charset="0"/>
              </a:rPr>
              <a:pPr eaLnBrk="1" hangingPunct="1">
                <a:defRPr/>
              </a:pPr>
              <a:t>‹Nº›</a:t>
            </a:fld>
            <a:endParaRPr lang="es-ES" altLang="es-ES" sz="800" b="0" dirty="0" smtClean="0">
              <a:solidFill>
                <a:srgbClr val="424A52"/>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440022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8" name="Picture 5" descr="C:\DelViejo\Diseño_Grafico\AIDIMA\IMAGEN Y COMUNICACIÓN 2008\AIDIMME\direcciones-01.jpg"/>
          <p:cNvPicPr>
            <a:picLocks noChangeAspect="1" noChangeArrowheads="1"/>
          </p:cNvPicPr>
          <p:nvPr userDrawn="1"/>
        </p:nvPicPr>
        <p:blipFill rotWithShape="1">
          <a:blip r:embed="rId2" cstate="email">
            <a:extLst>
              <a:ext uri="{28A0092B-C50C-407E-A947-70E740481C1C}">
                <a14:useLocalDpi xmlns:a14="http://schemas.microsoft.com/office/drawing/2010/main" val="0"/>
              </a:ext>
            </a:extLst>
          </a:blip>
          <a:srcRect/>
          <a:stretch/>
        </p:blipFill>
        <p:spPr bwMode="auto">
          <a:xfrm>
            <a:off x="654051" y="4537075"/>
            <a:ext cx="694055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1 CuadroTexto"/>
          <p:cNvSpPr txBox="1">
            <a:spLocks noChangeArrowheads="1"/>
          </p:cNvSpPr>
          <p:nvPr userDrawn="1"/>
        </p:nvSpPr>
        <p:spPr bwMode="auto">
          <a:xfrm>
            <a:off x="7390023" y="5320523"/>
            <a:ext cx="12938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r>
              <a:rPr lang="es-ES" altLang="es-ES" sz="700" b="0" dirty="0" smtClean="0">
                <a:solidFill>
                  <a:srgbClr val="C78A0D"/>
                </a:solidFill>
                <a:latin typeface="Verdana" pitchFamily="34" charset="0"/>
                <a:ea typeface="Verdana" pitchFamily="34" charset="0"/>
                <a:cs typeface="Verdana" pitchFamily="34" charset="0"/>
              </a:rPr>
              <a:t>www.aidimme.es</a:t>
            </a:r>
            <a:endParaRPr lang="es-ES" altLang="es-ES" sz="700" b="0" dirty="0">
              <a:solidFill>
                <a:srgbClr val="C78A0D"/>
              </a:solidFill>
              <a:latin typeface="Verdana" pitchFamily="34" charset="0"/>
              <a:ea typeface="Verdana" pitchFamily="34" charset="0"/>
              <a:cs typeface="Verdana" pitchFamily="34" charset="0"/>
            </a:endParaRPr>
          </a:p>
        </p:txBody>
      </p:sp>
      <p:grpSp>
        <p:nvGrpSpPr>
          <p:cNvPr id="11" name="10 Grupo"/>
          <p:cNvGrpSpPr/>
          <p:nvPr userDrawn="1"/>
        </p:nvGrpSpPr>
        <p:grpSpPr>
          <a:xfrm>
            <a:off x="0" y="0"/>
            <a:ext cx="9144000" cy="4484688"/>
            <a:chOff x="0" y="0"/>
            <a:chExt cx="9144000" cy="4484688"/>
          </a:xfrm>
        </p:grpSpPr>
        <p:sp>
          <p:nvSpPr>
            <p:cNvPr id="7" name="9 Rectángulo"/>
            <p:cNvSpPr>
              <a:spLocks noChangeArrowheads="1"/>
            </p:cNvSpPr>
            <p:nvPr userDrawn="1"/>
          </p:nvSpPr>
          <p:spPr bwMode="auto">
            <a:xfrm>
              <a:off x="0" y="0"/>
              <a:ext cx="9144000" cy="4484688"/>
            </a:xfrm>
            <a:prstGeom prst="rect">
              <a:avLst/>
            </a:prstGeom>
            <a:solidFill>
              <a:srgbClr val="424A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endParaRPr lang="es-ES" altLang="es-ES" dirty="0" smtClean="0"/>
            </a:p>
          </p:txBody>
        </p:sp>
        <p:pic>
          <p:nvPicPr>
            <p:cNvPr id="10" name="Picture 2" descr="C:\DelViejo\Diseño_Grafico\AIDIMA\IMAGEN Y COMUNICACIÓN 2008\AIDIMME\calad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54100" y="4171950"/>
              <a:ext cx="1598613" cy="1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723905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524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KAWUHjDPpmc" TargetMode="External"/><Relationship Id="rId3" Type="http://schemas.openxmlformats.org/officeDocument/2006/relationships/hyperlink" Target="https://youtu.be/y3ToQpokyU4" TargetMode="External"/><Relationship Id="rId7" Type="http://schemas.openxmlformats.org/officeDocument/2006/relationships/hyperlink" Target="https://youtu.be/mq6iy6kDDFU" TargetMode="External"/><Relationship Id="rId2" Type="http://schemas.openxmlformats.org/officeDocument/2006/relationships/hyperlink" Target="https://youtu.be/VfU2kjZ-1ZA" TargetMode="External"/><Relationship Id="rId1" Type="http://schemas.openxmlformats.org/officeDocument/2006/relationships/slideLayout" Target="../slideLayouts/slideLayout2.xml"/><Relationship Id="rId6" Type="http://schemas.openxmlformats.org/officeDocument/2006/relationships/hyperlink" Target="http://www.youtube.com/watch?v=NHkju5ncC4Aueble" TargetMode="External"/><Relationship Id="rId11" Type="http://schemas.openxmlformats.org/officeDocument/2006/relationships/hyperlink" Target="https://youtu.be/b3GYxawD19w" TargetMode="External"/><Relationship Id="rId5" Type="http://schemas.openxmlformats.org/officeDocument/2006/relationships/hyperlink" Target="https://www.youtube.com/watch?v=HIM4XyQgp3g" TargetMode="External"/><Relationship Id="rId10" Type="http://schemas.openxmlformats.org/officeDocument/2006/relationships/hyperlink" Target="https://youtu.be/SGtHlr0v6Vc" TargetMode="External"/><Relationship Id="rId4" Type="http://schemas.openxmlformats.org/officeDocument/2006/relationships/hyperlink" Target="https://www.youtube.com/watch?v=4-6_h-8MeA0" TargetMode="External"/><Relationship Id="rId9" Type="http://schemas.openxmlformats.org/officeDocument/2006/relationships/hyperlink" Target="https://www.youtube.com/watch?v=HLotyf6hMLU"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learn.sparkfun.com/tutorials/addressable-led-strip-hookup-guide?_ga=2.192630506.1947051852.1619691105-2071247017.1607620793" TargetMode="External"/><Relationship Id="rId2" Type="http://schemas.openxmlformats.org/officeDocument/2006/relationships/hyperlink" Target="https://learn.adafruit.com/adafruit-neopixel-uberguide?view=all" TargetMode="External"/><Relationship Id="rId1" Type="http://schemas.openxmlformats.org/officeDocument/2006/relationships/slideLayout" Target="../slideLayouts/slideLayout2.xml"/><Relationship Id="rId4" Type="http://schemas.openxmlformats.org/officeDocument/2006/relationships/hyperlink" Target="https://www.ledsupply.com/blog/ultimate-guide-on-buying-led-strip-light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learn.adafruit.com/adafruit-dotstar-leds?view=al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QnvircC22hU" TargetMode="External"/><Relationship Id="rId2" Type="http://schemas.openxmlformats.org/officeDocument/2006/relationships/hyperlink" Target="https://www.youtube.com/watch?v=UhYu0k2woRM" TargetMode="External"/><Relationship Id="rId1" Type="http://schemas.openxmlformats.org/officeDocument/2006/relationships/slideLayout" Target="../slideLayouts/slideLayout2.xml"/><Relationship Id="rId4" Type="http://schemas.openxmlformats.org/officeDocument/2006/relationships/hyperlink" Target="https://www.youtube.com/watch?v=rPvGLSuMaLA"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88070" y="332656"/>
            <a:ext cx="7632848" cy="584775"/>
          </a:xfrm>
          <a:prstGeom prst="rect">
            <a:avLst/>
          </a:prstGeom>
          <a:noFill/>
        </p:spPr>
        <p:txBody>
          <a:bodyPr wrap="square" rtlCol="0">
            <a:spAutoFit/>
          </a:bodyPr>
          <a:lstStyle/>
          <a:p>
            <a:pPr algn="ctr"/>
            <a:r>
              <a:rPr lang="es-ES" sz="3200" b="1" dirty="0" smtClean="0">
                <a:solidFill>
                  <a:schemeClr val="bg1"/>
                </a:solidFill>
              </a:rPr>
              <a:t>SMARTRAIN</a:t>
            </a:r>
            <a:endParaRPr lang="en-US" sz="3200" dirty="0">
              <a:solidFill>
                <a:schemeClr val="bg1"/>
              </a:solidFill>
            </a:endParaRPr>
          </a:p>
        </p:txBody>
      </p:sp>
      <p:sp>
        <p:nvSpPr>
          <p:cNvPr id="6" name="4 CuadroTexto"/>
          <p:cNvSpPr txBox="1">
            <a:spLocks noChangeArrowheads="1"/>
          </p:cNvSpPr>
          <p:nvPr/>
        </p:nvSpPr>
        <p:spPr bwMode="auto">
          <a:xfrm>
            <a:off x="611188" y="4614863"/>
            <a:ext cx="777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r>
              <a:rPr lang="es-ES" altLang="en-US" b="1" dirty="0" err="1" smtClean="0">
                <a:solidFill>
                  <a:srgbClr val="424A52"/>
                </a:solidFill>
                <a:latin typeface="Arial" pitchFamily="34" charset="0"/>
              </a:rPr>
              <a:t>Using</a:t>
            </a:r>
            <a:r>
              <a:rPr lang="es-ES" altLang="en-US" b="1" dirty="0" smtClean="0">
                <a:solidFill>
                  <a:srgbClr val="424A52"/>
                </a:solidFill>
                <a:latin typeface="Arial" pitchFamily="34" charset="0"/>
              </a:rPr>
              <a:t> LED </a:t>
            </a:r>
            <a:r>
              <a:rPr lang="es-ES" altLang="en-US" b="1" dirty="0" err="1" smtClean="0">
                <a:solidFill>
                  <a:srgbClr val="424A52"/>
                </a:solidFill>
                <a:latin typeface="Arial" pitchFamily="34" charset="0"/>
              </a:rPr>
              <a:t>strips</a:t>
            </a:r>
            <a:endParaRPr lang="es-ES" altLang="en-US" dirty="0">
              <a:solidFill>
                <a:srgbClr val="424A52"/>
              </a:solidFill>
              <a:latin typeface="Arial" pitchFamily="34" charset="0"/>
            </a:endParaRPr>
          </a:p>
          <a:p>
            <a:pPr algn="ctr"/>
            <a:endParaRPr lang="es-ES" altLang="en-US" dirty="0">
              <a:solidFill>
                <a:srgbClr val="424A52"/>
              </a:solidFill>
              <a:latin typeface="Arial" pitchFamily="34" charset="0"/>
            </a:endParaRPr>
          </a:p>
        </p:txBody>
      </p:sp>
    </p:spTree>
    <p:extLst>
      <p:ext uri="{BB962C8B-B14F-4D97-AF65-F5344CB8AC3E}">
        <p14:creationId xmlns:p14="http://schemas.microsoft.com/office/powerpoint/2010/main" val="1319081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INDEX</a:t>
            </a:r>
            <a:endParaRPr lang="en-US" dirty="0">
              <a:solidFill>
                <a:srgbClr val="C78A0D"/>
              </a:solidFill>
            </a:endParaRPr>
          </a:p>
        </p:txBody>
      </p:sp>
      <p:sp>
        <p:nvSpPr>
          <p:cNvPr id="2" name="1 Redondear rectángulo de esquina sencilla"/>
          <p:cNvSpPr/>
          <p:nvPr/>
        </p:nvSpPr>
        <p:spPr>
          <a:xfrm>
            <a:off x="683568" y="836712"/>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1.- </a:t>
            </a:r>
            <a:r>
              <a:rPr lang="es-ES" sz="1400" b="1" dirty="0" err="1" smtClean="0">
                <a:solidFill>
                  <a:schemeClr val="accent1">
                    <a:lumMod val="75000"/>
                  </a:schemeClr>
                </a:solidFill>
              </a:rPr>
              <a:t>Why</a:t>
            </a:r>
            <a:r>
              <a:rPr lang="es-ES" sz="1400" b="1" dirty="0" smtClean="0">
                <a:solidFill>
                  <a:schemeClr val="accent1">
                    <a:lumMod val="75000"/>
                  </a:schemeClr>
                </a:solidFill>
              </a:rPr>
              <a:t> use </a:t>
            </a:r>
            <a:r>
              <a:rPr lang="es-ES" sz="1400" b="1" dirty="0" err="1" smtClean="0">
                <a:solidFill>
                  <a:schemeClr val="accent1">
                    <a:lumMod val="75000"/>
                  </a:schemeClr>
                </a:solidFill>
              </a:rPr>
              <a:t>it</a:t>
            </a:r>
            <a:r>
              <a:rPr lang="es-ES" sz="1400" b="1" dirty="0" smtClean="0">
                <a:solidFill>
                  <a:schemeClr val="accent1">
                    <a:lumMod val="75000"/>
                  </a:schemeClr>
                </a:solidFill>
              </a:rPr>
              <a:t>…</a:t>
            </a:r>
            <a:endParaRPr lang="es-ES" sz="1400" b="1" dirty="0">
              <a:solidFill>
                <a:schemeClr val="accent1">
                  <a:lumMod val="75000"/>
                </a:schemeClr>
              </a:solidFill>
            </a:endParaRPr>
          </a:p>
        </p:txBody>
      </p:sp>
      <p:sp>
        <p:nvSpPr>
          <p:cNvPr id="32" name="31 Redondear rectángulo de esquina sencilla"/>
          <p:cNvSpPr/>
          <p:nvPr/>
        </p:nvSpPr>
        <p:spPr>
          <a:xfrm>
            <a:off x="683568" y="3399674"/>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3.- Popular </a:t>
            </a:r>
            <a:r>
              <a:rPr lang="es-ES" sz="1400" b="1" dirty="0" err="1" smtClean="0">
                <a:solidFill>
                  <a:schemeClr val="accent1">
                    <a:lumMod val="75000"/>
                  </a:schemeClr>
                </a:solidFill>
              </a:rPr>
              <a:t>components</a:t>
            </a:r>
            <a:endParaRPr lang="es-ES" sz="1400" b="1" dirty="0">
              <a:solidFill>
                <a:schemeClr val="accent1">
                  <a:lumMod val="75000"/>
                </a:schemeClr>
              </a:solidFill>
            </a:endParaRPr>
          </a:p>
        </p:txBody>
      </p:sp>
      <p:sp>
        <p:nvSpPr>
          <p:cNvPr id="33" name="32 Redondear rectángulo de esquina sencilla"/>
          <p:cNvSpPr/>
          <p:nvPr/>
        </p:nvSpPr>
        <p:spPr>
          <a:xfrm>
            <a:off x="683568" y="4681155"/>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4.- </a:t>
            </a:r>
            <a:r>
              <a:rPr lang="es-ES" sz="1400" b="1" dirty="0" err="1" smtClean="0">
                <a:solidFill>
                  <a:schemeClr val="accent1">
                    <a:lumMod val="75000"/>
                  </a:schemeClr>
                </a:solidFill>
              </a:rPr>
              <a:t>Other</a:t>
            </a:r>
            <a:r>
              <a:rPr lang="es-ES" sz="1400" b="1" dirty="0" smtClean="0">
                <a:solidFill>
                  <a:schemeClr val="accent1">
                    <a:lumMod val="75000"/>
                  </a:schemeClr>
                </a:solidFill>
              </a:rPr>
              <a:t> LED </a:t>
            </a:r>
            <a:r>
              <a:rPr lang="es-ES" sz="1400" b="1" dirty="0" err="1" smtClean="0">
                <a:solidFill>
                  <a:schemeClr val="accent1">
                    <a:lumMod val="75000"/>
                  </a:schemeClr>
                </a:solidFill>
              </a:rPr>
              <a:t>strips</a:t>
            </a:r>
            <a:endParaRPr lang="es-ES" sz="1400" b="1" dirty="0">
              <a:solidFill>
                <a:schemeClr val="accent1">
                  <a:lumMod val="75000"/>
                </a:schemeClr>
              </a:solidFill>
            </a:endParaRPr>
          </a:p>
        </p:txBody>
      </p:sp>
      <p:sp>
        <p:nvSpPr>
          <p:cNvPr id="34" name="33 Redondear rectángulo de esquina sencilla"/>
          <p:cNvSpPr/>
          <p:nvPr/>
        </p:nvSpPr>
        <p:spPr>
          <a:xfrm>
            <a:off x="683568" y="5962636"/>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5.- Look at </a:t>
            </a:r>
            <a:r>
              <a:rPr lang="es-ES" sz="1400" b="1" dirty="0" err="1" smtClean="0">
                <a:solidFill>
                  <a:schemeClr val="accent1">
                    <a:lumMod val="75000"/>
                  </a:schemeClr>
                </a:solidFill>
              </a:rPr>
              <a:t>the</a:t>
            </a:r>
            <a:r>
              <a:rPr lang="es-ES" sz="1400" b="1" dirty="0" smtClean="0">
                <a:solidFill>
                  <a:schemeClr val="accent1">
                    <a:lumMod val="75000"/>
                  </a:schemeClr>
                </a:solidFill>
              </a:rPr>
              <a:t> videos</a:t>
            </a:r>
            <a:endParaRPr lang="es-ES" sz="1400" b="1" dirty="0">
              <a:solidFill>
                <a:schemeClr val="accent1">
                  <a:lumMod val="75000"/>
                </a:schemeClr>
              </a:solidFill>
            </a:endParaRPr>
          </a:p>
        </p:txBody>
      </p:sp>
      <p:sp>
        <p:nvSpPr>
          <p:cNvPr id="3" name="2 CuadroTexto"/>
          <p:cNvSpPr txBox="1"/>
          <p:nvPr/>
        </p:nvSpPr>
        <p:spPr>
          <a:xfrm>
            <a:off x="3023828" y="836712"/>
            <a:ext cx="5220580" cy="523220"/>
          </a:xfrm>
          <a:prstGeom prst="rect">
            <a:avLst/>
          </a:prstGeom>
          <a:noFill/>
        </p:spPr>
        <p:txBody>
          <a:bodyPr wrap="square" rtlCol="0">
            <a:spAutoFit/>
          </a:bodyPr>
          <a:lstStyle/>
          <a:p>
            <a:pPr algn="just"/>
            <a:r>
              <a:rPr lang="es-ES" sz="1400" dirty="0" err="1" smtClean="0"/>
              <a:t>Esqueme</a:t>
            </a:r>
            <a:r>
              <a:rPr lang="es-ES" sz="1400" dirty="0" smtClean="0"/>
              <a:t> </a:t>
            </a:r>
            <a:r>
              <a:rPr lang="es-ES" sz="1400" dirty="0" err="1" smtClean="0"/>
              <a:t>about</a:t>
            </a:r>
            <a:r>
              <a:rPr lang="es-ES" sz="1400" dirty="0" smtClean="0"/>
              <a:t> </a:t>
            </a:r>
            <a:r>
              <a:rPr lang="es-ES" sz="1400" dirty="0" err="1" smtClean="0"/>
              <a:t>which</a:t>
            </a:r>
            <a:r>
              <a:rPr lang="es-ES" sz="1400" dirty="0" smtClean="0"/>
              <a:t> </a:t>
            </a:r>
            <a:r>
              <a:rPr lang="es-ES" sz="1400" dirty="0" err="1" smtClean="0"/>
              <a:t>kind</a:t>
            </a:r>
            <a:r>
              <a:rPr lang="es-ES" sz="1400" dirty="0" smtClean="0"/>
              <a:t> of </a:t>
            </a:r>
            <a:r>
              <a:rPr lang="es-ES" sz="1400" dirty="0" err="1" smtClean="0"/>
              <a:t>furniture</a:t>
            </a:r>
            <a:r>
              <a:rPr lang="es-ES" sz="1400" dirty="0" smtClean="0"/>
              <a:t> </a:t>
            </a:r>
            <a:r>
              <a:rPr lang="es-ES" sz="1400" dirty="0" err="1" smtClean="0"/>
              <a:t>is</a:t>
            </a:r>
            <a:r>
              <a:rPr lang="es-ES" sz="1400" dirty="0" smtClean="0"/>
              <a:t> </a:t>
            </a:r>
            <a:r>
              <a:rPr lang="es-ES" sz="1400" dirty="0" err="1" smtClean="0"/>
              <a:t>suitable</a:t>
            </a:r>
            <a:r>
              <a:rPr lang="es-ES" sz="1400" dirty="0" smtClean="0"/>
              <a:t> to use LED </a:t>
            </a:r>
            <a:r>
              <a:rPr lang="es-ES" sz="1400" dirty="0" err="1" smtClean="0"/>
              <a:t>strips</a:t>
            </a:r>
            <a:r>
              <a:rPr lang="es-ES" sz="1400" dirty="0" smtClean="0"/>
              <a:t> and </a:t>
            </a:r>
            <a:r>
              <a:rPr lang="es-ES" sz="1400" dirty="0" err="1" smtClean="0"/>
              <a:t>why</a:t>
            </a:r>
            <a:r>
              <a:rPr lang="es-ES" sz="1400" dirty="0" smtClean="0"/>
              <a:t>.</a:t>
            </a:r>
            <a:endParaRPr lang="es-ES" sz="1400" dirty="0"/>
          </a:p>
        </p:txBody>
      </p:sp>
      <p:sp>
        <p:nvSpPr>
          <p:cNvPr id="36" name="35 CuadroTexto"/>
          <p:cNvSpPr txBox="1"/>
          <p:nvPr/>
        </p:nvSpPr>
        <p:spPr>
          <a:xfrm>
            <a:off x="3023828" y="2099029"/>
            <a:ext cx="5220580" cy="523220"/>
          </a:xfrm>
          <a:prstGeom prst="rect">
            <a:avLst/>
          </a:prstGeom>
          <a:noFill/>
        </p:spPr>
        <p:txBody>
          <a:bodyPr wrap="square" rtlCol="0">
            <a:spAutoFit/>
          </a:bodyPr>
          <a:lstStyle/>
          <a:p>
            <a:pPr algn="just"/>
            <a:r>
              <a:rPr lang="es-ES" sz="1400" dirty="0" err="1" smtClean="0"/>
              <a:t>Types</a:t>
            </a:r>
            <a:r>
              <a:rPr lang="es-ES" sz="1400" dirty="0" smtClean="0"/>
              <a:t> of LED </a:t>
            </a:r>
            <a:r>
              <a:rPr lang="es-ES" sz="1400" dirty="0" err="1" smtClean="0"/>
              <a:t>strips</a:t>
            </a:r>
            <a:r>
              <a:rPr lang="es-ES" sz="1400" dirty="0" smtClean="0"/>
              <a:t>. </a:t>
            </a:r>
            <a:r>
              <a:rPr lang="es-ES" sz="1400" dirty="0" err="1" smtClean="0"/>
              <a:t>You</a:t>
            </a:r>
            <a:r>
              <a:rPr lang="es-ES" sz="1400" dirty="0" smtClean="0"/>
              <a:t> </a:t>
            </a:r>
            <a:r>
              <a:rPr lang="es-ES" sz="1400" dirty="0" err="1" smtClean="0"/>
              <a:t>will</a:t>
            </a:r>
            <a:r>
              <a:rPr lang="es-ES" sz="1400" dirty="0" smtClean="0"/>
              <a:t> </a:t>
            </a:r>
            <a:r>
              <a:rPr lang="es-ES" sz="1400" dirty="0" err="1" smtClean="0"/>
              <a:t>learn</a:t>
            </a:r>
            <a:r>
              <a:rPr lang="es-ES" sz="1400" dirty="0" smtClean="0"/>
              <a:t> </a:t>
            </a:r>
            <a:r>
              <a:rPr lang="es-ES" sz="1400" dirty="0" err="1" smtClean="0"/>
              <a:t>the</a:t>
            </a:r>
            <a:r>
              <a:rPr lang="es-ES" sz="1400" dirty="0" smtClean="0"/>
              <a:t> </a:t>
            </a:r>
            <a:r>
              <a:rPr lang="es-ES" sz="1400" dirty="0" err="1" smtClean="0"/>
              <a:t>main</a:t>
            </a:r>
            <a:r>
              <a:rPr lang="es-ES" sz="1400" dirty="0" smtClean="0"/>
              <a:t> </a:t>
            </a:r>
            <a:r>
              <a:rPr lang="es-ES" sz="1400" dirty="0" err="1" smtClean="0"/>
              <a:t>characteristics</a:t>
            </a:r>
            <a:r>
              <a:rPr lang="es-ES" sz="1400" dirty="0"/>
              <a:t> </a:t>
            </a:r>
            <a:r>
              <a:rPr lang="es-ES" sz="1400" dirty="0" smtClean="0"/>
              <a:t>to </a:t>
            </a:r>
            <a:r>
              <a:rPr lang="es-ES" sz="1400" dirty="0" err="1" smtClean="0"/>
              <a:t>select</a:t>
            </a:r>
            <a:r>
              <a:rPr lang="es-ES" sz="1400" dirty="0" smtClean="0"/>
              <a:t> a LED </a:t>
            </a:r>
            <a:r>
              <a:rPr lang="es-ES" sz="1400" dirty="0" err="1" smtClean="0"/>
              <a:t>strip</a:t>
            </a:r>
            <a:r>
              <a:rPr lang="es-ES" sz="1400" dirty="0" smtClean="0"/>
              <a:t> </a:t>
            </a:r>
            <a:r>
              <a:rPr lang="es-ES" sz="1400" dirty="0" err="1" smtClean="0"/>
              <a:t>suitable</a:t>
            </a:r>
            <a:r>
              <a:rPr lang="es-ES" sz="1400" dirty="0" smtClean="0"/>
              <a:t> </a:t>
            </a:r>
            <a:r>
              <a:rPr lang="es-ES" sz="1400" dirty="0" err="1" smtClean="0"/>
              <a:t>for</a:t>
            </a:r>
            <a:r>
              <a:rPr lang="es-ES" sz="1400" dirty="0" smtClean="0"/>
              <a:t> </a:t>
            </a:r>
            <a:r>
              <a:rPr lang="es-ES" sz="1400" dirty="0" err="1" smtClean="0"/>
              <a:t>furniture</a:t>
            </a:r>
            <a:r>
              <a:rPr lang="es-ES" sz="1400" dirty="0" smtClean="0"/>
              <a:t> </a:t>
            </a:r>
            <a:r>
              <a:rPr lang="es-ES" sz="1400" dirty="0" err="1" smtClean="0"/>
              <a:t>projects</a:t>
            </a:r>
            <a:endParaRPr lang="es-ES" sz="1400" dirty="0"/>
          </a:p>
        </p:txBody>
      </p:sp>
      <p:sp>
        <p:nvSpPr>
          <p:cNvPr id="37" name="36 CuadroTexto"/>
          <p:cNvSpPr txBox="1"/>
          <p:nvPr/>
        </p:nvSpPr>
        <p:spPr>
          <a:xfrm>
            <a:off x="3023828" y="4767552"/>
            <a:ext cx="5220580" cy="307777"/>
          </a:xfrm>
          <a:prstGeom prst="rect">
            <a:avLst/>
          </a:prstGeom>
          <a:noFill/>
        </p:spPr>
        <p:txBody>
          <a:bodyPr wrap="square" rtlCol="0">
            <a:spAutoFit/>
          </a:bodyPr>
          <a:lstStyle/>
          <a:p>
            <a:pPr algn="just"/>
            <a:r>
              <a:rPr lang="es-ES" sz="1400" dirty="0" err="1" smtClean="0"/>
              <a:t>Other</a:t>
            </a:r>
            <a:r>
              <a:rPr lang="es-ES" sz="1400" dirty="0" smtClean="0"/>
              <a:t> LED </a:t>
            </a:r>
            <a:r>
              <a:rPr lang="es-ES" sz="1400" dirty="0" err="1" smtClean="0"/>
              <a:t>strips</a:t>
            </a:r>
            <a:r>
              <a:rPr lang="es-ES" sz="1400" dirty="0" smtClean="0"/>
              <a:t> </a:t>
            </a:r>
            <a:r>
              <a:rPr lang="es-ES" sz="1400" dirty="0" err="1" smtClean="0"/>
              <a:t>you</a:t>
            </a:r>
            <a:r>
              <a:rPr lang="es-ES" sz="1400" dirty="0" smtClean="0"/>
              <a:t> can use </a:t>
            </a:r>
            <a:r>
              <a:rPr lang="es-ES" sz="1400" dirty="0" err="1" smtClean="0"/>
              <a:t>with</a:t>
            </a:r>
            <a:r>
              <a:rPr lang="es-ES" sz="1400" dirty="0" smtClean="0"/>
              <a:t> </a:t>
            </a:r>
            <a:r>
              <a:rPr lang="es-ES" sz="1400" dirty="0" err="1" smtClean="0"/>
              <a:t>Arduino</a:t>
            </a:r>
            <a:endParaRPr lang="es-ES" sz="1400" dirty="0"/>
          </a:p>
        </p:txBody>
      </p:sp>
      <p:sp>
        <p:nvSpPr>
          <p:cNvPr id="38" name="37 CuadroTexto"/>
          <p:cNvSpPr txBox="1"/>
          <p:nvPr/>
        </p:nvSpPr>
        <p:spPr>
          <a:xfrm>
            <a:off x="3031167" y="5943472"/>
            <a:ext cx="5220580" cy="523220"/>
          </a:xfrm>
          <a:prstGeom prst="rect">
            <a:avLst/>
          </a:prstGeom>
          <a:noFill/>
        </p:spPr>
        <p:txBody>
          <a:bodyPr wrap="square" rtlCol="0">
            <a:spAutoFit/>
          </a:bodyPr>
          <a:lstStyle/>
          <a:p>
            <a:pPr algn="just"/>
            <a:r>
              <a:rPr lang="es-ES" sz="1400" dirty="0" err="1" smtClean="0"/>
              <a:t>Some</a:t>
            </a:r>
            <a:r>
              <a:rPr lang="es-ES" sz="1400" dirty="0" smtClean="0"/>
              <a:t> </a:t>
            </a:r>
            <a:r>
              <a:rPr lang="es-ES" sz="1400" dirty="0" err="1" smtClean="0"/>
              <a:t>inspiring</a:t>
            </a:r>
            <a:r>
              <a:rPr lang="es-ES" sz="1400" dirty="0" smtClean="0"/>
              <a:t> videos of </a:t>
            </a:r>
            <a:r>
              <a:rPr lang="es-ES" sz="1400" dirty="0" err="1" smtClean="0"/>
              <a:t>people</a:t>
            </a:r>
            <a:r>
              <a:rPr lang="es-ES" sz="1400" dirty="0" smtClean="0"/>
              <a:t> </a:t>
            </a:r>
            <a:r>
              <a:rPr lang="es-ES" sz="1400" dirty="0" err="1" smtClean="0"/>
              <a:t>using</a:t>
            </a:r>
            <a:r>
              <a:rPr lang="es-ES" sz="1400" dirty="0" smtClean="0"/>
              <a:t> LED </a:t>
            </a:r>
            <a:r>
              <a:rPr lang="es-ES" sz="1400" dirty="0" err="1" smtClean="0"/>
              <a:t>srtips</a:t>
            </a:r>
            <a:r>
              <a:rPr lang="es-ES" sz="1400" dirty="0" smtClean="0"/>
              <a:t> in </a:t>
            </a:r>
            <a:r>
              <a:rPr lang="es-ES" sz="1400" dirty="0" err="1" smtClean="0"/>
              <a:t>combination</a:t>
            </a:r>
            <a:r>
              <a:rPr lang="es-ES" sz="1400" dirty="0" smtClean="0"/>
              <a:t> </a:t>
            </a:r>
            <a:r>
              <a:rPr lang="es-ES" sz="1400" dirty="0" err="1" smtClean="0"/>
              <a:t>with</a:t>
            </a:r>
            <a:r>
              <a:rPr lang="es-ES" sz="1400" dirty="0" smtClean="0"/>
              <a:t> </a:t>
            </a:r>
            <a:r>
              <a:rPr lang="es-ES" sz="1400" dirty="0" err="1" smtClean="0"/>
              <a:t>other</a:t>
            </a:r>
            <a:r>
              <a:rPr lang="es-ES" sz="1400" dirty="0" smtClean="0"/>
              <a:t> </a:t>
            </a:r>
            <a:r>
              <a:rPr lang="es-ES" sz="1400" dirty="0" err="1" smtClean="0"/>
              <a:t>devices</a:t>
            </a:r>
            <a:r>
              <a:rPr lang="es-ES" sz="1400" dirty="0" smtClean="0"/>
              <a:t>. Pick up </a:t>
            </a:r>
            <a:r>
              <a:rPr lang="es-ES" sz="1400" dirty="0" err="1" smtClean="0"/>
              <a:t>the</a:t>
            </a:r>
            <a:r>
              <a:rPr lang="es-ES" sz="1400" dirty="0" smtClean="0"/>
              <a:t> </a:t>
            </a:r>
            <a:r>
              <a:rPr lang="es-ES" sz="1400" dirty="0" err="1" smtClean="0"/>
              <a:t>best</a:t>
            </a:r>
            <a:r>
              <a:rPr lang="es-ES" sz="1400" dirty="0" smtClean="0"/>
              <a:t> ideas!</a:t>
            </a:r>
            <a:endParaRPr lang="es-ES" sz="1400" dirty="0"/>
          </a:p>
        </p:txBody>
      </p:sp>
      <p:cxnSp>
        <p:nvCxnSpPr>
          <p:cNvPr id="8" name="7 Conector recto de flecha"/>
          <p:cNvCxnSpPr>
            <a:stCxn id="2" idx="2"/>
            <a:endCxn id="14" idx="0"/>
          </p:cNvCxnSpPr>
          <p:nvPr/>
        </p:nvCxnSpPr>
        <p:spPr>
          <a:xfrm>
            <a:off x="1691680" y="1340768"/>
            <a:ext cx="0" cy="777425"/>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a:stCxn id="32" idx="2"/>
            <a:endCxn id="33" idx="0"/>
          </p:cNvCxnSpPr>
          <p:nvPr/>
        </p:nvCxnSpPr>
        <p:spPr>
          <a:xfrm>
            <a:off x="1691680" y="3903730"/>
            <a:ext cx="0" cy="777425"/>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a:stCxn id="33" idx="2"/>
            <a:endCxn id="34" idx="0"/>
          </p:cNvCxnSpPr>
          <p:nvPr/>
        </p:nvCxnSpPr>
        <p:spPr>
          <a:xfrm>
            <a:off x="1691680" y="5185211"/>
            <a:ext cx="0" cy="777425"/>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sp>
        <p:nvSpPr>
          <p:cNvPr id="14" name="13 Redondear rectángulo de esquina sencilla"/>
          <p:cNvSpPr/>
          <p:nvPr/>
        </p:nvSpPr>
        <p:spPr>
          <a:xfrm>
            <a:off x="683568" y="2118193"/>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2.- LED </a:t>
            </a:r>
            <a:r>
              <a:rPr lang="es-ES" sz="1400" b="1" dirty="0" err="1" smtClean="0">
                <a:solidFill>
                  <a:schemeClr val="accent1">
                    <a:lumMod val="75000"/>
                  </a:schemeClr>
                </a:solidFill>
              </a:rPr>
              <a:t>strip</a:t>
            </a:r>
            <a:r>
              <a:rPr lang="es-ES" sz="1400" b="1" dirty="0" smtClean="0">
                <a:solidFill>
                  <a:schemeClr val="accent1">
                    <a:lumMod val="75000"/>
                  </a:schemeClr>
                </a:solidFill>
              </a:rPr>
              <a:t> </a:t>
            </a:r>
            <a:r>
              <a:rPr lang="es-ES" sz="1400" b="1" dirty="0" err="1" smtClean="0">
                <a:solidFill>
                  <a:schemeClr val="accent1">
                    <a:lumMod val="75000"/>
                  </a:schemeClr>
                </a:solidFill>
              </a:rPr>
              <a:t>properties</a:t>
            </a:r>
            <a:endParaRPr lang="es-ES" sz="1400" b="1" dirty="0">
              <a:solidFill>
                <a:schemeClr val="accent1">
                  <a:lumMod val="75000"/>
                </a:schemeClr>
              </a:solidFill>
            </a:endParaRPr>
          </a:p>
        </p:txBody>
      </p:sp>
      <p:cxnSp>
        <p:nvCxnSpPr>
          <p:cNvPr id="16" name="15 Conector recto de flecha"/>
          <p:cNvCxnSpPr>
            <a:stCxn id="14" idx="2"/>
            <a:endCxn id="32" idx="0"/>
          </p:cNvCxnSpPr>
          <p:nvPr/>
        </p:nvCxnSpPr>
        <p:spPr>
          <a:xfrm>
            <a:off x="1691680" y="2622249"/>
            <a:ext cx="0" cy="777425"/>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3148697" y="3497813"/>
            <a:ext cx="5220580" cy="307777"/>
          </a:xfrm>
          <a:prstGeom prst="rect">
            <a:avLst/>
          </a:prstGeom>
          <a:noFill/>
        </p:spPr>
        <p:txBody>
          <a:bodyPr wrap="square" rtlCol="0">
            <a:spAutoFit/>
          </a:bodyPr>
          <a:lstStyle/>
          <a:p>
            <a:pPr algn="just"/>
            <a:r>
              <a:rPr lang="es-ES" sz="1400" dirty="0" err="1" smtClean="0"/>
              <a:t>The</a:t>
            </a:r>
            <a:r>
              <a:rPr lang="es-ES" sz="1400" dirty="0" smtClean="0"/>
              <a:t> </a:t>
            </a:r>
            <a:r>
              <a:rPr lang="es-ES" sz="1400" dirty="0" err="1" smtClean="0"/>
              <a:t>most</a:t>
            </a:r>
            <a:r>
              <a:rPr lang="es-ES" sz="1400" dirty="0" smtClean="0"/>
              <a:t> popular LED </a:t>
            </a:r>
            <a:r>
              <a:rPr lang="es-ES" sz="1400" dirty="0" err="1" smtClean="0"/>
              <a:t>strips</a:t>
            </a:r>
            <a:r>
              <a:rPr lang="es-ES" sz="1400" dirty="0" smtClean="0"/>
              <a:t> </a:t>
            </a:r>
            <a:r>
              <a:rPr lang="es-ES" sz="1400" dirty="0" err="1" smtClean="0"/>
              <a:t>you</a:t>
            </a:r>
            <a:r>
              <a:rPr lang="es-ES" sz="1400" dirty="0" smtClean="0"/>
              <a:t> can </a:t>
            </a:r>
            <a:r>
              <a:rPr lang="es-ES" sz="1400" dirty="0" err="1" smtClean="0"/>
              <a:t>you</a:t>
            </a:r>
            <a:r>
              <a:rPr lang="es-ES" sz="1400" dirty="0" smtClean="0"/>
              <a:t> </a:t>
            </a:r>
            <a:r>
              <a:rPr lang="es-ES" sz="1400" dirty="0" err="1" smtClean="0"/>
              <a:t>directly</a:t>
            </a:r>
            <a:r>
              <a:rPr lang="es-ES" sz="1400" dirty="0" smtClean="0"/>
              <a:t> </a:t>
            </a:r>
            <a:r>
              <a:rPr lang="es-ES" sz="1400" dirty="0" err="1" smtClean="0"/>
              <a:t>with</a:t>
            </a:r>
            <a:r>
              <a:rPr lang="es-ES" sz="1400" dirty="0" smtClean="0"/>
              <a:t> </a:t>
            </a:r>
            <a:r>
              <a:rPr lang="es-ES" sz="1400" dirty="0" err="1" smtClean="0"/>
              <a:t>Arduino</a:t>
            </a:r>
            <a:endParaRPr lang="es-ES" sz="1400" dirty="0"/>
          </a:p>
        </p:txBody>
      </p:sp>
    </p:spTree>
    <p:extLst>
      <p:ext uri="{BB962C8B-B14F-4D97-AF65-F5344CB8AC3E}">
        <p14:creationId xmlns:p14="http://schemas.microsoft.com/office/powerpoint/2010/main" val="571077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200" dirty="0" smtClean="0">
                <a:solidFill>
                  <a:srgbClr val="C78A0D"/>
                </a:solidFill>
              </a:rPr>
              <a:t>1.- WHY USE  LED STRIPS</a:t>
            </a:r>
            <a:endParaRPr lang="en-US" sz="1200" dirty="0">
              <a:solidFill>
                <a:srgbClr val="C78A0D"/>
              </a:solidFill>
            </a:endParaRPr>
          </a:p>
        </p:txBody>
      </p:sp>
      <p:sp>
        <p:nvSpPr>
          <p:cNvPr id="4" name="3 CuadroTexto"/>
          <p:cNvSpPr txBox="1"/>
          <p:nvPr/>
        </p:nvSpPr>
        <p:spPr>
          <a:xfrm>
            <a:off x="1619672" y="835711"/>
            <a:ext cx="1008112" cy="276999"/>
          </a:xfrm>
          <a:prstGeom prst="rect">
            <a:avLst/>
          </a:prstGeom>
          <a:noFill/>
        </p:spPr>
        <p:txBody>
          <a:bodyPr wrap="square" rtlCol="0">
            <a:spAutoFit/>
          </a:bodyPr>
          <a:lstStyle/>
          <a:p>
            <a:r>
              <a:rPr lang="es-ES" sz="1200" dirty="0" smtClean="0"/>
              <a:t>Smart Home</a:t>
            </a:r>
            <a:endParaRPr lang="es-ES" sz="1200" dirty="0"/>
          </a:p>
        </p:txBody>
      </p:sp>
      <p:sp>
        <p:nvSpPr>
          <p:cNvPr id="11" name="10 CuadroTexto"/>
          <p:cNvSpPr txBox="1"/>
          <p:nvPr/>
        </p:nvSpPr>
        <p:spPr>
          <a:xfrm>
            <a:off x="1557128" y="1536211"/>
            <a:ext cx="1728192" cy="461665"/>
          </a:xfrm>
          <a:prstGeom prst="rect">
            <a:avLst/>
          </a:prstGeom>
          <a:noFill/>
        </p:spPr>
        <p:txBody>
          <a:bodyPr wrap="square" rtlCol="0">
            <a:spAutoFit/>
          </a:bodyPr>
          <a:lstStyle/>
          <a:p>
            <a:r>
              <a:rPr lang="es-ES" sz="1200" dirty="0" smtClean="0"/>
              <a:t>Senior </a:t>
            </a:r>
            <a:r>
              <a:rPr lang="es-ES" sz="1200" dirty="0" err="1" smtClean="0"/>
              <a:t>people</a:t>
            </a:r>
            <a:r>
              <a:rPr lang="es-ES" sz="1200" dirty="0" smtClean="0"/>
              <a:t> and </a:t>
            </a:r>
            <a:r>
              <a:rPr lang="es-ES" sz="1200" dirty="0" err="1" smtClean="0"/>
              <a:t>security</a:t>
            </a:r>
            <a:r>
              <a:rPr lang="es-ES" sz="1200" dirty="0" smtClean="0"/>
              <a:t> in general</a:t>
            </a:r>
            <a:endParaRPr lang="es-ES" sz="1200" dirty="0"/>
          </a:p>
        </p:txBody>
      </p:sp>
      <p:sp>
        <p:nvSpPr>
          <p:cNvPr id="12" name="11 CuadroTexto"/>
          <p:cNvSpPr txBox="1"/>
          <p:nvPr/>
        </p:nvSpPr>
        <p:spPr>
          <a:xfrm>
            <a:off x="533517" y="4146470"/>
            <a:ext cx="936104" cy="276999"/>
          </a:xfrm>
          <a:prstGeom prst="rect">
            <a:avLst/>
          </a:prstGeom>
          <a:noFill/>
        </p:spPr>
        <p:txBody>
          <a:bodyPr wrap="square" rtlCol="0">
            <a:spAutoFit/>
          </a:bodyPr>
          <a:lstStyle/>
          <a:p>
            <a:r>
              <a:rPr lang="es-ES" sz="1200" dirty="0" smtClean="0"/>
              <a:t>Office</a:t>
            </a:r>
            <a:endParaRPr lang="es-ES" sz="1200" dirty="0"/>
          </a:p>
        </p:txBody>
      </p:sp>
      <p:sp>
        <p:nvSpPr>
          <p:cNvPr id="13" name="12 CuadroTexto"/>
          <p:cNvSpPr txBox="1"/>
          <p:nvPr/>
        </p:nvSpPr>
        <p:spPr>
          <a:xfrm>
            <a:off x="1619672" y="2676785"/>
            <a:ext cx="1728192" cy="276999"/>
          </a:xfrm>
          <a:prstGeom prst="rect">
            <a:avLst/>
          </a:prstGeom>
          <a:noFill/>
        </p:spPr>
        <p:txBody>
          <a:bodyPr wrap="square" rtlCol="0">
            <a:spAutoFit/>
          </a:bodyPr>
          <a:lstStyle/>
          <a:p>
            <a:r>
              <a:rPr lang="es-ES" sz="1200" dirty="0" smtClean="0"/>
              <a:t>General use</a:t>
            </a:r>
            <a:endParaRPr lang="es-ES" sz="1200" dirty="0"/>
          </a:p>
        </p:txBody>
      </p:sp>
      <p:sp>
        <p:nvSpPr>
          <p:cNvPr id="7" name="6 CuadroTexto"/>
          <p:cNvSpPr txBox="1"/>
          <p:nvPr/>
        </p:nvSpPr>
        <p:spPr>
          <a:xfrm>
            <a:off x="521550" y="1763880"/>
            <a:ext cx="756084" cy="276999"/>
          </a:xfrm>
          <a:prstGeom prst="rect">
            <a:avLst/>
          </a:prstGeom>
          <a:noFill/>
        </p:spPr>
        <p:txBody>
          <a:bodyPr wrap="square" rtlCol="0">
            <a:spAutoFit/>
          </a:bodyPr>
          <a:lstStyle/>
          <a:p>
            <a:r>
              <a:rPr lang="es-ES" sz="1200" dirty="0" smtClean="0"/>
              <a:t>Home</a:t>
            </a:r>
            <a:endParaRPr lang="es-ES" sz="1200" dirty="0"/>
          </a:p>
        </p:txBody>
      </p:sp>
      <p:sp>
        <p:nvSpPr>
          <p:cNvPr id="10" name="9 Abrir llave"/>
          <p:cNvSpPr/>
          <p:nvPr/>
        </p:nvSpPr>
        <p:spPr>
          <a:xfrm>
            <a:off x="1277634" y="628465"/>
            <a:ext cx="257921" cy="32168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1200"/>
          </a:p>
        </p:txBody>
      </p:sp>
      <p:sp>
        <p:nvSpPr>
          <p:cNvPr id="16" name="15 CuadroTexto"/>
          <p:cNvSpPr txBox="1"/>
          <p:nvPr/>
        </p:nvSpPr>
        <p:spPr>
          <a:xfrm>
            <a:off x="1647529" y="4147338"/>
            <a:ext cx="2520280" cy="276999"/>
          </a:xfrm>
          <a:prstGeom prst="rect">
            <a:avLst/>
          </a:prstGeom>
          <a:noFill/>
        </p:spPr>
        <p:txBody>
          <a:bodyPr wrap="square" rtlCol="0">
            <a:spAutoFit/>
          </a:bodyPr>
          <a:lstStyle/>
          <a:p>
            <a:r>
              <a:rPr lang="es-ES" sz="1200" dirty="0" err="1" smtClean="0"/>
              <a:t>Ergonomy</a:t>
            </a:r>
            <a:r>
              <a:rPr lang="es-ES" sz="1200" dirty="0" smtClean="0"/>
              <a:t> and </a:t>
            </a:r>
            <a:r>
              <a:rPr lang="es-ES" sz="1200" dirty="0" err="1" smtClean="0"/>
              <a:t>wellbeing</a:t>
            </a:r>
            <a:r>
              <a:rPr lang="es-ES" sz="1200" dirty="0" smtClean="0"/>
              <a:t> at </a:t>
            </a:r>
            <a:r>
              <a:rPr lang="es-ES" sz="1200" dirty="0" err="1" smtClean="0"/>
              <a:t>work</a:t>
            </a:r>
            <a:endParaRPr lang="es-ES" sz="1200" dirty="0"/>
          </a:p>
        </p:txBody>
      </p:sp>
      <p:sp>
        <p:nvSpPr>
          <p:cNvPr id="17" name="16 Abrir llave"/>
          <p:cNvSpPr/>
          <p:nvPr/>
        </p:nvSpPr>
        <p:spPr>
          <a:xfrm>
            <a:off x="1391539" y="4139788"/>
            <a:ext cx="144016" cy="3516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1200"/>
          </a:p>
        </p:txBody>
      </p:sp>
      <p:sp>
        <p:nvSpPr>
          <p:cNvPr id="18" name="17 CuadroTexto"/>
          <p:cNvSpPr txBox="1"/>
          <p:nvPr/>
        </p:nvSpPr>
        <p:spPr>
          <a:xfrm>
            <a:off x="533517" y="5285558"/>
            <a:ext cx="1114012" cy="276999"/>
          </a:xfrm>
          <a:prstGeom prst="rect">
            <a:avLst/>
          </a:prstGeom>
          <a:noFill/>
        </p:spPr>
        <p:txBody>
          <a:bodyPr wrap="square" rtlCol="0">
            <a:spAutoFit/>
          </a:bodyPr>
          <a:lstStyle/>
          <a:p>
            <a:r>
              <a:rPr lang="es-ES" sz="1200" dirty="0" err="1" smtClean="0"/>
              <a:t>Outdoor</a:t>
            </a:r>
            <a:endParaRPr lang="es-ES" sz="1200" dirty="0"/>
          </a:p>
        </p:txBody>
      </p:sp>
      <p:sp>
        <p:nvSpPr>
          <p:cNvPr id="19" name="18 CuadroTexto"/>
          <p:cNvSpPr txBox="1"/>
          <p:nvPr/>
        </p:nvSpPr>
        <p:spPr>
          <a:xfrm>
            <a:off x="1715966" y="5562557"/>
            <a:ext cx="1440160" cy="276999"/>
          </a:xfrm>
          <a:prstGeom prst="rect">
            <a:avLst/>
          </a:prstGeom>
          <a:noFill/>
        </p:spPr>
        <p:txBody>
          <a:bodyPr wrap="square" rtlCol="0">
            <a:spAutoFit/>
          </a:bodyPr>
          <a:lstStyle/>
          <a:p>
            <a:r>
              <a:rPr lang="es-ES" sz="1200" dirty="0" smtClean="0"/>
              <a:t>General use</a:t>
            </a:r>
            <a:endParaRPr lang="es-ES" sz="1200" dirty="0"/>
          </a:p>
        </p:txBody>
      </p:sp>
      <p:sp>
        <p:nvSpPr>
          <p:cNvPr id="20" name="19 Abrir llave"/>
          <p:cNvSpPr/>
          <p:nvPr/>
        </p:nvSpPr>
        <p:spPr>
          <a:xfrm>
            <a:off x="1391538" y="5248228"/>
            <a:ext cx="165589" cy="68608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1200"/>
          </a:p>
        </p:txBody>
      </p:sp>
      <p:sp>
        <p:nvSpPr>
          <p:cNvPr id="14" name="13 Flecha derecha"/>
          <p:cNvSpPr/>
          <p:nvPr/>
        </p:nvSpPr>
        <p:spPr>
          <a:xfrm>
            <a:off x="2772856" y="827420"/>
            <a:ext cx="429936" cy="299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15" name="14 CuadroTexto"/>
          <p:cNvSpPr txBox="1"/>
          <p:nvPr/>
        </p:nvSpPr>
        <p:spPr>
          <a:xfrm>
            <a:off x="3637067" y="592641"/>
            <a:ext cx="3581358" cy="646331"/>
          </a:xfrm>
          <a:prstGeom prst="rect">
            <a:avLst/>
          </a:prstGeom>
          <a:noFill/>
        </p:spPr>
        <p:txBody>
          <a:bodyPr wrap="square" rtlCol="0">
            <a:spAutoFit/>
          </a:bodyPr>
          <a:lstStyle/>
          <a:p>
            <a:r>
              <a:rPr lang="es-ES" sz="1200" dirty="0" err="1" smtClean="0"/>
              <a:t>Lights</a:t>
            </a:r>
            <a:r>
              <a:rPr lang="es-ES" sz="1200" dirty="0" smtClean="0"/>
              <a:t> </a:t>
            </a:r>
            <a:r>
              <a:rPr lang="es-ES" sz="1200" dirty="0" err="1" smtClean="0"/>
              <a:t>integrated</a:t>
            </a:r>
            <a:r>
              <a:rPr lang="es-ES" sz="1200" dirty="0" smtClean="0"/>
              <a:t> in </a:t>
            </a:r>
          </a:p>
          <a:p>
            <a:r>
              <a:rPr lang="es-ES" sz="1200" dirty="0" err="1" smtClean="0"/>
              <a:t>smart</a:t>
            </a:r>
            <a:r>
              <a:rPr lang="es-ES" sz="1200" dirty="0" smtClean="0"/>
              <a:t> home concept </a:t>
            </a:r>
            <a:r>
              <a:rPr lang="en-GB" sz="1200" dirty="0">
                <a:hlinkClick r:id="rId2"/>
              </a:rPr>
              <a:t>https://youtu.be/VfU2kjZ-1ZA</a:t>
            </a:r>
            <a:endParaRPr lang="en-GB" sz="1200" dirty="0"/>
          </a:p>
          <a:p>
            <a:endParaRPr lang="es-ES" sz="1200" dirty="0"/>
          </a:p>
        </p:txBody>
      </p:sp>
      <p:sp>
        <p:nvSpPr>
          <p:cNvPr id="25" name="24 Flecha derecha"/>
          <p:cNvSpPr/>
          <p:nvPr/>
        </p:nvSpPr>
        <p:spPr>
          <a:xfrm>
            <a:off x="2918750" y="1603314"/>
            <a:ext cx="429936" cy="299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26" name="25 CuadroTexto"/>
          <p:cNvSpPr txBox="1"/>
          <p:nvPr/>
        </p:nvSpPr>
        <p:spPr>
          <a:xfrm>
            <a:off x="3856947" y="2899595"/>
            <a:ext cx="3914829" cy="646331"/>
          </a:xfrm>
          <a:prstGeom prst="rect">
            <a:avLst/>
          </a:prstGeom>
          <a:noFill/>
        </p:spPr>
        <p:txBody>
          <a:bodyPr wrap="square" rtlCol="0">
            <a:spAutoFit/>
          </a:bodyPr>
          <a:lstStyle/>
          <a:p>
            <a:r>
              <a:rPr lang="es-ES" sz="1200" dirty="0" smtClean="0"/>
              <a:t>Led </a:t>
            </a:r>
            <a:r>
              <a:rPr lang="es-ES" sz="1200" dirty="0" err="1" smtClean="0"/>
              <a:t>for</a:t>
            </a:r>
            <a:r>
              <a:rPr lang="es-ES" sz="1200" dirty="0" smtClean="0"/>
              <a:t> </a:t>
            </a:r>
            <a:r>
              <a:rPr lang="es-ES" sz="1200" dirty="0" err="1" smtClean="0"/>
              <a:t>different</a:t>
            </a:r>
            <a:r>
              <a:rPr lang="es-ES" sz="1200" dirty="0" smtClean="0"/>
              <a:t> </a:t>
            </a:r>
            <a:r>
              <a:rPr lang="es-ES" sz="1200" dirty="0" err="1" smtClean="0"/>
              <a:t>aplications</a:t>
            </a:r>
            <a:r>
              <a:rPr lang="es-ES" sz="1200" dirty="0" smtClean="0"/>
              <a:t>. HAFELE</a:t>
            </a:r>
          </a:p>
          <a:p>
            <a:r>
              <a:rPr lang="es-ES" sz="1200" dirty="0">
                <a:hlinkClick r:id="rId3"/>
              </a:rPr>
              <a:t>https://</a:t>
            </a:r>
            <a:r>
              <a:rPr lang="es-ES" sz="1200" dirty="0" smtClean="0">
                <a:hlinkClick r:id="rId3"/>
              </a:rPr>
              <a:t>youtu.be/y3ToQpokyU4</a:t>
            </a:r>
            <a:endParaRPr lang="es-ES" sz="1200" dirty="0" smtClean="0"/>
          </a:p>
          <a:p>
            <a:endParaRPr lang="es-ES" sz="1200" dirty="0"/>
          </a:p>
        </p:txBody>
      </p:sp>
      <p:sp>
        <p:nvSpPr>
          <p:cNvPr id="27" name="26 Flecha derecha"/>
          <p:cNvSpPr/>
          <p:nvPr/>
        </p:nvSpPr>
        <p:spPr>
          <a:xfrm>
            <a:off x="2762506" y="2676785"/>
            <a:ext cx="429936" cy="299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28" name="27 CuadroTexto"/>
          <p:cNvSpPr txBox="1"/>
          <p:nvPr/>
        </p:nvSpPr>
        <p:spPr>
          <a:xfrm>
            <a:off x="4716016" y="3992450"/>
            <a:ext cx="3914829" cy="461665"/>
          </a:xfrm>
          <a:prstGeom prst="rect">
            <a:avLst/>
          </a:prstGeom>
          <a:noFill/>
        </p:spPr>
        <p:txBody>
          <a:bodyPr wrap="square" rtlCol="0">
            <a:spAutoFit/>
          </a:bodyPr>
          <a:lstStyle/>
          <a:p>
            <a:r>
              <a:rPr lang="en-US" sz="1200" dirty="0"/>
              <a:t>Lighting management</a:t>
            </a:r>
          </a:p>
          <a:p>
            <a:r>
              <a:rPr lang="en-US" sz="1200" dirty="0"/>
              <a:t>In the office</a:t>
            </a:r>
            <a:endParaRPr lang="es-ES" sz="1200" dirty="0"/>
          </a:p>
        </p:txBody>
      </p:sp>
      <p:sp>
        <p:nvSpPr>
          <p:cNvPr id="29" name="28 Flecha derecha"/>
          <p:cNvSpPr/>
          <p:nvPr/>
        </p:nvSpPr>
        <p:spPr>
          <a:xfrm>
            <a:off x="3952841" y="4189491"/>
            <a:ext cx="429936" cy="299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0" name="29 CuadroTexto"/>
          <p:cNvSpPr txBox="1"/>
          <p:nvPr/>
        </p:nvSpPr>
        <p:spPr>
          <a:xfrm>
            <a:off x="3984576" y="5611149"/>
            <a:ext cx="4524785" cy="646331"/>
          </a:xfrm>
          <a:prstGeom prst="rect">
            <a:avLst/>
          </a:prstGeom>
          <a:noFill/>
        </p:spPr>
        <p:txBody>
          <a:bodyPr wrap="square" rtlCol="0">
            <a:spAutoFit/>
          </a:bodyPr>
          <a:lstStyle/>
          <a:p>
            <a:r>
              <a:rPr lang="es-ES" sz="1200" dirty="0" err="1" smtClean="0"/>
              <a:t>Furniture</a:t>
            </a:r>
            <a:r>
              <a:rPr lang="es-ES" sz="1200" dirty="0" smtClean="0"/>
              <a:t> </a:t>
            </a:r>
            <a:r>
              <a:rPr lang="es-ES" sz="1200" dirty="0" err="1" smtClean="0"/>
              <a:t>for</a:t>
            </a:r>
            <a:r>
              <a:rPr lang="es-ES" sz="1200" dirty="0" smtClean="0"/>
              <a:t> </a:t>
            </a:r>
            <a:r>
              <a:rPr lang="es-ES" sz="1200" dirty="0" err="1" smtClean="0"/>
              <a:t>outdoor</a:t>
            </a:r>
            <a:r>
              <a:rPr lang="es-ES" sz="1200" dirty="0" smtClean="0"/>
              <a:t>. </a:t>
            </a:r>
            <a:r>
              <a:rPr lang="es-ES" sz="1200" dirty="0" err="1" smtClean="0"/>
              <a:t>Lounges</a:t>
            </a:r>
            <a:r>
              <a:rPr lang="es-ES" sz="1200" dirty="0" smtClean="0"/>
              <a:t>, etc…</a:t>
            </a:r>
            <a:r>
              <a:rPr lang="en-GB" sz="1200" dirty="0">
                <a:hlinkClick r:id="rId4"/>
              </a:rPr>
              <a:t>https://www.youtube.com/watch?v=4-6_h-8MeA0</a:t>
            </a:r>
            <a:endParaRPr lang="en-GB" sz="1200" dirty="0"/>
          </a:p>
          <a:p>
            <a:endParaRPr lang="es-ES" sz="1200" dirty="0"/>
          </a:p>
        </p:txBody>
      </p:sp>
      <p:sp>
        <p:nvSpPr>
          <p:cNvPr id="31" name="30 Flecha derecha"/>
          <p:cNvSpPr/>
          <p:nvPr/>
        </p:nvSpPr>
        <p:spPr>
          <a:xfrm>
            <a:off x="3332548" y="5312084"/>
            <a:ext cx="429936" cy="299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2" name="1 Rectángulo"/>
          <p:cNvSpPr/>
          <p:nvPr/>
        </p:nvSpPr>
        <p:spPr>
          <a:xfrm>
            <a:off x="4423717" y="4429516"/>
            <a:ext cx="3400226" cy="461665"/>
          </a:xfrm>
          <a:prstGeom prst="rect">
            <a:avLst/>
          </a:prstGeom>
        </p:spPr>
        <p:txBody>
          <a:bodyPr wrap="none">
            <a:spAutoFit/>
          </a:bodyPr>
          <a:lstStyle/>
          <a:p>
            <a:r>
              <a:rPr lang="en-GB" sz="1200" dirty="0">
                <a:hlinkClick r:id="rId5"/>
              </a:rPr>
              <a:t>https://</a:t>
            </a:r>
            <a:r>
              <a:rPr lang="en-GB" sz="1200" dirty="0" smtClean="0">
                <a:hlinkClick r:id="rId5"/>
              </a:rPr>
              <a:t>www.youtube.com/watch?v=HIM4XyQgp3g</a:t>
            </a:r>
            <a:endParaRPr lang="en-GB" sz="1200" dirty="0" smtClean="0"/>
          </a:p>
          <a:p>
            <a:endParaRPr lang="en-GB" sz="1200" dirty="0"/>
          </a:p>
        </p:txBody>
      </p:sp>
      <p:sp>
        <p:nvSpPr>
          <p:cNvPr id="3" name="2 Rectángulo"/>
          <p:cNvSpPr/>
          <p:nvPr/>
        </p:nvSpPr>
        <p:spPr>
          <a:xfrm>
            <a:off x="3694435" y="1443877"/>
            <a:ext cx="4464496" cy="646331"/>
          </a:xfrm>
          <a:prstGeom prst="rect">
            <a:avLst/>
          </a:prstGeom>
        </p:spPr>
        <p:txBody>
          <a:bodyPr wrap="square">
            <a:spAutoFit/>
          </a:bodyPr>
          <a:lstStyle/>
          <a:p>
            <a:r>
              <a:rPr lang="en-GB" sz="1200" dirty="0" err="1" smtClean="0"/>
              <a:t>Luces</a:t>
            </a:r>
            <a:r>
              <a:rPr lang="en-GB" sz="1200" dirty="0" smtClean="0"/>
              <a:t> led para </a:t>
            </a:r>
            <a:r>
              <a:rPr lang="en-GB" sz="1200" dirty="0" err="1" smtClean="0"/>
              <a:t>escaleras</a:t>
            </a:r>
            <a:r>
              <a:rPr lang="en-GB" sz="1200" dirty="0" smtClean="0"/>
              <a:t> con sensor de </a:t>
            </a:r>
            <a:r>
              <a:rPr lang="en-GB" sz="1200" dirty="0" err="1" smtClean="0"/>
              <a:t>presencia</a:t>
            </a:r>
            <a:r>
              <a:rPr lang="en-GB" sz="1200" dirty="0" smtClean="0"/>
              <a:t>. </a:t>
            </a:r>
            <a:r>
              <a:rPr lang="en-GB" sz="1200" dirty="0" smtClean="0">
                <a:hlinkClick r:id="rId6"/>
              </a:rPr>
              <a:t>www.youtube.com/watch?v=NHkju5ncC4Aueble</a:t>
            </a:r>
            <a:endParaRPr lang="en-GB" sz="1200" dirty="0" smtClean="0"/>
          </a:p>
          <a:p>
            <a:endParaRPr lang="en-GB" sz="1200" dirty="0"/>
          </a:p>
        </p:txBody>
      </p:sp>
      <p:sp>
        <p:nvSpPr>
          <p:cNvPr id="33" name="32 CuadroTexto"/>
          <p:cNvSpPr txBox="1"/>
          <p:nvPr/>
        </p:nvSpPr>
        <p:spPr>
          <a:xfrm>
            <a:off x="1746208" y="5124346"/>
            <a:ext cx="1512168" cy="276999"/>
          </a:xfrm>
          <a:prstGeom prst="rect">
            <a:avLst/>
          </a:prstGeom>
          <a:noFill/>
        </p:spPr>
        <p:txBody>
          <a:bodyPr wrap="square" rtlCol="0">
            <a:spAutoFit/>
          </a:bodyPr>
          <a:lstStyle/>
          <a:p>
            <a:r>
              <a:rPr lang="es-ES" sz="1200" dirty="0" err="1"/>
              <a:t>Leisure</a:t>
            </a:r>
            <a:r>
              <a:rPr lang="es-ES" sz="1200" dirty="0"/>
              <a:t>/Culture</a:t>
            </a:r>
          </a:p>
        </p:txBody>
      </p:sp>
      <p:sp>
        <p:nvSpPr>
          <p:cNvPr id="21" name="20 Rectángulo"/>
          <p:cNvSpPr/>
          <p:nvPr/>
        </p:nvSpPr>
        <p:spPr>
          <a:xfrm>
            <a:off x="3789961" y="3522165"/>
            <a:ext cx="2398413" cy="646331"/>
          </a:xfrm>
          <a:prstGeom prst="rect">
            <a:avLst/>
          </a:prstGeom>
          <a:noFill/>
        </p:spPr>
        <p:txBody>
          <a:bodyPr wrap="square" rtlCol="0">
            <a:spAutoFit/>
          </a:bodyPr>
          <a:lstStyle/>
          <a:p>
            <a:r>
              <a:rPr lang="en-GB" sz="1200" dirty="0"/>
              <a:t> GAMING: </a:t>
            </a:r>
            <a:r>
              <a:rPr lang="en-GB" sz="1200" dirty="0">
                <a:hlinkClick r:id="rId7"/>
              </a:rPr>
              <a:t>https://</a:t>
            </a:r>
            <a:r>
              <a:rPr lang="en-GB" sz="1200" dirty="0" smtClean="0">
                <a:hlinkClick r:id="rId7"/>
              </a:rPr>
              <a:t>youtu.be/mq6iy6kDDFU</a:t>
            </a:r>
            <a:endParaRPr lang="en-GB" sz="1200" dirty="0" smtClean="0"/>
          </a:p>
          <a:p>
            <a:endParaRPr lang="en-GB" sz="1200" dirty="0"/>
          </a:p>
        </p:txBody>
      </p:sp>
      <p:sp>
        <p:nvSpPr>
          <p:cNvPr id="34" name="33 CuadroTexto"/>
          <p:cNvSpPr txBox="1"/>
          <p:nvPr/>
        </p:nvSpPr>
        <p:spPr>
          <a:xfrm>
            <a:off x="1638196" y="3517270"/>
            <a:ext cx="1728192" cy="276999"/>
          </a:xfrm>
          <a:prstGeom prst="rect">
            <a:avLst/>
          </a:prstGeom>
          <a:noFill/>
        </p:spPr>
        <p:txBody>
          <a:bodyPr wrap="square" rtlCol="0">
            <a:spAutoFit/>
          </a:bodyPr>
          <a:lstStyle/>
          <a:p>
            <a:r>
              <a:rPr lang="es-ES" sz="1200" dirty="0" err="1" smtClean="0"/>
              <a:t>Entertaiment</a:t>
            </a:r>
            <a:endParaRPr lang="es-ES" sz="1200" dirty="0"/>
          </a:p>
        </p:txBody>
      </p:sp>
      <p:sp>
        <p:nvSpPr>
          <p:cNvPr id="35" name="34 Flecha derecha"/>
          <p:cNvSpPr/>
          <p:nvPr/>
        </p:nvSpPr>
        <p:spPr>
          <a:xfrm>
            <a:off x="2808860" y="3495204"/>
            <a:ext cx="429936" cy="299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6" name="5 CuadroTexto"/>
          <p:cNvSpPr txBox="1"/>
          <p:nvPr/>
        </p:nvSpPr>
        <p:spPr>
          <a:xfrm>
            <a:off x="3856947" y="2220270"/>
            <a:ext cx="2947301" cy="830997"/>
          </a:xfrm>
          <a:prstGeom prst="rect">
            <a:avLst/>
          </a:prstGeom>
          <a:noFill/>
        </p:spPr>
        <p:txBody>
          <a:bodyPr wrap="square" rtlCol="0">
            <a:spAutoFit/>
          </a:bodyPr>
          <a:lstStyle/>
          <a:p>
            <a:r>
              <a:rPr lang="en-GB" sz="1200" dirty="0"/>
              <a:t>LED in drawers: </a:t>
            </a:r>
            <a:r>
              <a:rPr lang="en-GB" sz="1200" dirty="0" smtClean="0">
                <a:hlinkClick r:id="rId8"/>
              </a:rPr>
              <a:t>https</a:t>
            </a:r>
            <a:r>
              <a:rPr lang="en-GB" sz="1200" dirty="0">
                <a:hlinkClick r:id="rId8"/>
              </a:rPr>
              <a:t>://</a:t>
            </a:r>
            <a:r>
              <a:rPr lang="en-GB" sz="1200" dirty="0" smtClean="0">
                <a:hlinkClick r:id="rId8"/>
              </a:rPr>
              <a:t>www.youtube.com/watch?v=KAWUHjDPpmc</a:t>
            </a:r>
            <a:endParaRPr lang="en-GB" sz="1200" dirty="0" smtClean="0"/>
          </a:p>
          <a:p>
            <a:endParaRPr lang="en-GB" sz="1200" dirty="0"/>
          </a:p>
        </p:txBody>
      </p:sp>
      <p:sp>
        <p:nvSpPr>
          <p:cNvPr id="22" name="21 CuadroTexto"/>
          <p:cNvSpPr txBox="1"/>
          <p:nvPr/>
        </p:nvSpPr>
        <p:spPr>
          <a:xfrm>
            <a:off x="6804248" y="2312602"/>
            <a:ext cx="2016212" cy="830997"/>
          </a:xfrm>
          <a:prstGeom prst="rect">
            <a:avLst/>
          </a:prstGeom>
          <a:noFill/>
        </p:spPr>
        <p:txBody>
          <a:bodyPr wrap="square" rtlCol="0">
            <a:spAutoFit/>
          </a:bodyPr>
          <a:lstStyle/>
          <a:p>
            <a:r>
              <a:rPr lang="en-GB" sz="1200" dirty="0" smtClean="0"/>
              <a:t>Led in doors</a:t>
            </a:r>
          </a:p>
          <a:p>
            <a:r>
              <a:rPr lang="en-GB" sz="1200" dirty="0" smtClean="0">
                <a:hlinkClick r:id="rId9"/>
              </a:rPr>
              <a:t>https</a:t>
            </a:r>
            <a:r>
              <a:rPr lang="en-GB" sz="1200" dirty="0">
                <a:hlinkClick r:id="rId9"/>
              </a:rPr>
              <a:t>://</a:t>
            </a:r>
            <a:r>
              <a:rPr lang="en-GB" sz="1200" dirty="0" smtClean="0">
                <a:hlinkClick r:id="rId9"/>
              </a:rPr>
              <a:t>www.youtube.com/watch?v=HLotyf6hMLU</a:t>
            </a:r>
            <a:endParaRPr lang="en-GB" sz="1200" dirty="0" smtClean="0"/>
          </a:p>
          <a:p>
            <a:endParaRPr lang="en-GB" sz="1200" dirty="0"/>
          </a:p>
        </p:txBody>
      </p:sp>
      <p:sp>
        <p:nvSpPr>
          <p:cNvPr id="23" name="22 Rectángulo"/>
          <p:cNvSpPr/>
          <p:nvPr/>
        </p:nvSpPr>
        <p:spPr>
          <a:xfrm>
            <a:off x="3762483" y="1190280"/>
            <a:ext cx="3313086" cy="461665"/>
          </a:xfrm>
          <a:prstGeom prst="rect">
            <a:avLst/>
          </a:prstGeom>
        </p:spPr>
        <p:txBody>
          <a:bodyPr wrap="none">
            <a:spAutoFit/>
          </a:bodyPr>
          <a:lstStyle/>
          <a:p>
            <a:r>
              <a:rPr lang="en-GB" sz="1200" dirty="0" err="1" smtClean="0"/>
              <a:t>Lighst</a:t>
            </a:r>
            <a:r>
              <a:rPr lang="en-GB" sz="1200" dirty="0" smtClean="0"/>
              <a:t> with sensors: </a:t>
            </a:r>
            <a:r>
              <a:rPr lang="en-GB" sz="1200" dirty="0" smtClean="0">
                <a:hlinkClick r:id="rId10"/>
              </a:rPr>
              <a:t>https</a:t>
            </a:r>
            <a:r>
              <a:rPr lang="en-GB" sz="1200" dirty="0">
                <a:hlinkClick r:id="rId10"/>
              </a:rPr>
              <a:t>://</a:t>
            </a:r>
            <a:r>
              <a:rPr lang="en-GB" sz="1200" dirty="0" smtClean="0">
                <a:hlinkClick r:id="rId10"/>
              </a:rPr>
              <a:t>youtu.be/SGtHlr0v6Vc</a:t>
            </a:r>
            <a:endParaRPr lang="en-GB" sz="1200" dirty="0" smtClean="0"/>
          </a:p>
          <a:p>
            <a:endParaRPr lang="en-GB" sz="1200" dirty="0"/>
          </a:p>
        </p:txBody>
      </p:sp>
      <p:sp>
        <p:nvSpPr>
          <p:cNvPr id="36" name="35 Rectángulo"/>
          <p:cNvSpPr/>
          <p:nvPr/>
        </p:nvSpPr>
        <p:spPr>
          <a:xfrm>
            <a:off x="3762484" y="1907119"/>
            <a:ext cx="4572000" cy="276999"/>
          </a:xfrm>
          <a:prstGeom prst="rect">
            <a:avLst/>
          </a:prstGeom>
        </p:spPr>
        <p:txBody>
          <a:bodyPr>
            <a:spAutoFit/>
          </a:bodyPr>
          <a:lstStyle/>
          <a:p>
            <a:r>
              <a:rPr lang="en-GB" sz="1200" dirty="0" smtClean="0"/>
              <a:t>LAMPARA NOBI: https</a:t>
            </a:r>
            <a:r>
              <a:rPr lang="en-GB" sz="1200" dirty="0"/>
              <a:t>://www.youtube.com/watch?v=_lapF6eiWzo</a:t>
            </a:r>
          </a:p>
        </p:txBody>
      </p:sp>
      <p:sp>
        <p:nvSpPr>
          <p:cNvPr id="37" name="36 Rectángulo"/>
          <p:cNvSpPr/>
          <p:nvPr/>
        </p:nvSpPr>
        <p:spPr>
          <a:xfrm>
            <a:off x="4065832" y="5091993"/>
            <a:ext cx="3167983" cy="461665"/>
          </a:xfrm>
          <a:prstGeom prst="rect">
            <a:avLst/>
          </a:prstGeom>
        </p:spPr>
        <p:txBody>
          <a:bodyPr wrap="none">
            <a:spAutoFit/>
          </a:bodyPr>
          <a:lstStyle/>
          <a:p>
            <a:r>
              <a:rPr lang="en-GB" sz="1200" dirty="0"/>
              <a:t>Outer benches </a:t>
            </a:r>
            <a:r>
              <a:rPr lang="en-GB" sz="1200" dirty="0" smtClean="0">
                <a:hlinkClick r:id="rId11"/>
              </a:rPr>
              <a:t>https</a:t>
            </a:r>
            <a:r>
              <a:rPr lang="en-GB" sz="1200" dirty="0">
                <a:hlinkClick r:id="rId11"/>
              </a:rPr>
              <a:t>://</a:t>
            </a:r>
            <a:r>
              <a:rPr lang="en-GB" sz="1200" dirty="0" smtClean="0">
                <a:hlinkClick r:id="rId11"/>
              </a:rPr>
              <a:t>youtu.be/b3GYxawD19w</a:t>
            </a:r>
            <a:endParaRPr lang="en-GB" sz="1200" dirty="0" smtClean="0"/>
          </a:p>
          <a:p>
            <a:endParaRPr lang="en-GB" sz="1200" dirty="0"/>
          </a:p>
        </p:txBody>
      </p:sp>
    </p:spTree>
    <p:extLst>
      <p:ext uri="{BB962C8B-B14F-4D97-AF65-F5344CB8AC3E}">
        <p14:creationId xmlns:p14="http://schemas.microsoft.com/office/powerpoint/2010/main" val="1794837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1539434" y="5805264"/>
            <a:ext cx="2672526" cy="215444"/>
          </a:xfrm>
          <a:prstGeom prst="rect">
            <a:avLst/>
          </a:prstGeom>
        </p:spPr>
        <p:txBody>
          <a:bodyPr wrap="none">
            <a:spAutoFit/>
          </a:bodyPr>
          <a:lstStyle/>
          <a:p>
            <a:r>
              <a:rPr lang="en-US" sz="800" i="1" dirty="0" smtClean="0"/>
              <a:t>Source</a:t>
            </a:r>
            <a:r>
              <a:rPr lang="en-US" sz="800" i="1" dirty="0"/>
              <a:t>: https://www.waveformlighting.com/led-strip-lights</a:t>
            </a:r>
          </a:p>
        </p:txBody>
      </p:sp>
      <p:sp>
        <p:nvSpPr>
          <p:cNvPr id="12" name="11 CuadroTexto"/>
          <p:cNvSpPr txBox="1"/>
          <p:nvPr/>
        </p:nvSpPr>
        <p:spPr>
          <a:xfrm>
            <a:off x="251520" y="692696"/>
            <a:ext cx="4680519" cy="369332"/>
          </a:xfrm>
          <a:prstGeom prst="rect">
            <a:avLst/>
          </a:prstGeom>
          <a:noFill/>
        </p:spPr>
        <p:txBody>
          <a:bodyPr wrap="square" rtlCol="0">
            <a:spAutoFit/>
          </a:bodyPr>
          <a:lstStyle/>
          <a:p>
            <a:r>
              <a:rPr lang="es-ES" b="1" dirty="0" err="1" smtClean="0"/>
              <a:t>Component</a:t>
            </a:r>
            <a:r>
              <a:rPr lang="es-ES" b="1" dirty="0" smtClean="0"/>
              <a:t> </a:t>
            </a:r>
            <a:r>
              <a:rPr lang="es-ES" b="1" dirty="0" err="1" smtClean="0"/>
              <a:t>description</a:t>
            </a:r>
            <a:endParaRPr lang="es-ES" b="1" dirty="0"/>
          </a:p>
        </p:txBody>
      </p:sp>
      <p:sp>
        <p:nvSpPr>
          <p:cNvPr id="10" name="9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999" y="1124744"/>
            <a:ext cx="4438783" cy="4438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5292080" y="1046341"/>
            <a:ext cx="3312368" cy="5262979"/>
          </a:xfrm>
          <a:prstGeom prst="rect">
            <a:avLst/>
          </a:prstGeom>
        </p:spPr>
        <p:txBody>
          <a:bodyPr wrap="square">
            <a:spAutoFit/>
          </a:bodyPr>
          <a:lstStyle/>
          <a:p>
            <a:pPr algn="just"/>
            <a:r>
              <a:rPr lang="en-US" sz="1600" dirty="0" smtClean="0"/>
              <a:t>A </a:t>
            </a:r>
            <a:r>
              <a:rPr lang="en-US" sz="1600" dirty="0"/>
              <a:t>LED strip light is typically half an inch (10-12 mm) in width, and up to 16 feet (5 meters) or more in length. They can be cut to specific lengths using just a pair of scissors along the </a:t>
            </a:r>
            <a:r>
              <a:rPr lang="en-US" sz="1600" dirty="0" err="1"/>
              <a:t>cutlines</a:t>
            </a:r>
            <a:r>
              <a:rPr lang="en-US" sz="1600" dirty="0"/>
              <a:t>, located every 1-2 inches.</a:t>
            </a:r>
          </a:p>
          <a:p>
            <a:pPr algn="just"/>
            <a:endParaRPr lang="en-US" sz="1600" dirty="0"/>
          </a:p>
          <a:p>
            <a:pPr algn="just"/>
            <a:r>
              <a:rPr lang="en-US" sz="1600" dirty="0"/>
              <a:t>Individual LEDs are mounted along the </a:t>
            </a:r>
            <a:r>
              <a:rPr lang="en-US" sz="1600" dirty="0" smtClean="0"/>
              <a:t>strip. </a:t>
            </a:r>
            <a:r>
              <a:rPr lang="en-US" sz="1600" dirty="0"/>
              <a:t>The light color and quality of the individual LEDs determine the overall light color and quality of the LED strip.</a:t>
            </a:r>
          </a:p>
          <a:p>
            <a:pPr algn="just"/>
            <a:endParaRPr lang="en-US" sz="1600" dirty="0"/>
          </a:p>
          <a:p>
            <a:pPr algn="just"/>
            <a:r>
              <a:rPr lang="en-US" sz="1600" dirty="0"/>
              <a:t>The backside of the LED strip includes pre-applied double-sided adhesive. Simply peel off the liner, and mount the LED strip to virtually any surface. Because the </a:t>
            </a:r>
            <a:r>
              <a:rPr lang="en-US" sz="1600" dirty="0" err="1"/>
              <a:t>circuitboard</a:t>
            </a:r>
            <a:r>
              <a:rPr lang="en-US" sz="1600" dirty="0"/>
              <a:t> is designed to be flexible, LED strips can be mounted on curved and uneven surfaces.</a:t>
            </a:r>
            <a:endParaRPr lang="es-ES" sz="1600" dirty="0"/>
          </a:p>
        </p:txBody>
      </p:sp>
    </p:spTree>
    <p:extLst>
      <p:ext uri="{BB962C8B-B14F-4D97-AF65-F5344CB8AC3E}">
        <p14:creationId xmlns:p14="http://schemas.microsoft.com/office/powerpoint/2010/main" val="3249767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6 Grupo"/>
          <p:cNvGrpSpPr/>
          <p:nvPr/>
        </p:nvGrpSpPr>
        <p:grpSpPr>
          <a:xfrm>
            <a:off x="971600" y="764704"/>
            <a:ext cx="6897245" cy="5801290"/>
            <a:chOff x="971600" y="980728"/>
            <a:chExt cx="6897245" cy="5801290"/>
          </a:xfrm>
        </p:grpSpPr>
        <p:sp>
          <p:nvSpPr>
            <p:cNvPr id="2" name="1 Abrir llave"/>
            <p:cNvSpPr/>
            <p:nvPr/>
          </p:nvSpPr>
          <p:spPr>
            <a:xfrm>
              <a:off x="2915816" y="1268760"/>
              <a:ext cx="216024" cy="525658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 name="3 CuadroTexto"/>
            <p:cNvSpPr txBox="1"/>
            <p:nvPr/>
          </p:nvSpPr>
          <p:spPr>
            <a:xfrm>
              <a:off x="3131840" y="1331476"/>
              <a:ext cx="1800199" cy="369332"/>
            </a:xfrm>
            <a:prstGeom prst="rect">
              <a:avLst/>
            </a:prstGeom>
            <a:noFill/>
          </p:spPr>
          <p:txBody>
            <a:bodyPr wrap="square" rtlCol="0">
              <a:spAutoFit/>
            </a:bodyPr>
            <a:lstStyle/>
            <a:p>
              <a:r>
                <a:rPr lang="es-ES" b="1" dirty="0" smtClean="0">
                  <a:solidFill>
                    <a:srgbClr val="0070C0"/>
                  </a:solidFill>
                </a:rPr>
                <a:t>1) IP </a:t>
              </a:r>
              <a:r>
                <a:rPr lang="es-ES" b="1" dirty="0" err="1" smtClean="0">
                  <a:solidFill>
                    <a:srgbClr val="0070C0"/>
                  </a:solidFill>
                </a:rPr>
                <a:t>protection</a:t>
              </a:r>
              <a:endParaRPr lang="es-ES" b="1" dirty="0">
                <a:solidFill>
                  <a:srgbClr val="0070C0"/>
                </a:solidFill>
              </a:endParaRPr>
            </a:p>
          </p:txBody>
        </p:sp>
        <p:sp>
          <p:nvSpPr>
            <p:cNvPr id="5" name="4 Abrir llave"/>
            <p:cNvSpPr/>
            <p:nvPr/>
          </p:nvSpPr>
          <p:spPr>
            <a:xfrm>
              <a:off x="5076056" y="980728"/>
              <a:ext cx="216024" cy="107082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 name="10 CuadroTexto"/>
            <p:cNvSpPr txBox="1"/>
            <p:nvPr/>
          </p:nvSpPr>
          <p:spPr>
            <a:xfrm>
              <a:off x="5292080" y="1002794"/>
              <a:ext cx="2304256" cy="369332"/>
            </a:xfrm>
            <a:prstGeom prst="rect">
              <a:avLst/>
            </a:prstGeom>
            <a:noFill/>
          </p:spPr>
          <p:txBody>
            <a:bodyPr wrap="square" rtlCol="0">
              <a:spAutoFit/>
            </a:bodyPr>
            <a:lstStyle/>
            <a:p>
              <a:r>
                <a:rPr lang="es-ES" dirty="0" smtClean="0">
                  <a:solidFill>
                    <a:srgbClr val="0070C0"/>
                  </a:solidFill>
                </a:rPr>
                <a:t>No </a:t>
              </a:r>
              <a:r>
                <a:rPr lang="es-ES" dirty="0" err="1" smtClean="0">
                  <a:solidFill>
                    <a:srgbClr val="0070C0"/>
                  </a:solidFill>
                </a:rPr>
                <a:t>water</a:t>
              </a:r>
              <a:r>
                <a:rPr lang="es-ES" dirty="0" smtClean="0">
                  <a:solidFill>
                    <a:srgbClr val="0070C0"/>
                  </a:solidFill>
                </a:rPr>
                <a:t> </a:t>
              </a:r>
              <a:r>
                <a:rPr lang="es-ES" dirty="0" err="1" smtClean="0">
                  <a:solidFill>
                    <a:srgbClr val="0070C0"/>
                  </a:solidFill>
                </a:rPr>
                <a:t>protection</a:t>
              </a:r>
              <a:endParaRPr lang="es-ES" dirty="0">
                <a:solidFill>
                  <a:srgbClr val="0070C0"/>
                </a:solidFill>
              </a:endParaRPr>
            </a:p>
          </p:txBody>
        </p:sp>
        <p:sp>
          <p:nvSpPr>
            <p:cNvPr id="13" name="12 CuadroTexto"/>
            <p:cNvSpPr txBox="1"/>
            <p:nvPr/>
          </p:nvSpPr>
          <p:spPr>
            <a:xfrm>
              <a:off x="5292080" y="1610216"/>
              <a:ext cx="2304256" cy="369332"/>
            </a:xfrm>
            <a:prstGeom prst="rect">
              <a:avLst/>
            </a:prstGeom>
            <a:noFill/>
          </p:spPr>
          <p:txBody>
            <a:bodyPr wrap="square" rtlCol="0">
              <a:spAutoFit/>
            </a:bodyPr>
            <a:lstStyle/>
            <a:p>
              <a:r>
                <a:rPr lang="es-ES" dirty="0" err="1" smtClean="0">
                  <a:solidFill>
                    <a:srgbClr val="0070C0"/>
                  </a:solidFill>
                </a:rPr>
                <a:t>Water</a:t>
              </a:r>
              <a:r>
                <a:rPr lang="es-ES" dirty="0" smtClean="0">
                  <a:solidFill>
                    <a:srgbClr val="0070C0"/>
                  </a:solidFill>
                </a:rPr>
                <a:t> </a:t>
              </a:r>
              <a:r>
                <a:rPr lang="es-ES" dirty="0" err="1" smtClean="0">
                  <a:solidFill>
                    <a:srgbClr val="0070C0"/>
                  </a:solidFill>
                </a:rPr>
                <a:t>protection</a:t>
              </a:r>
              <a:endParaRPr lang="es-ES" dirty="0">
                <a:solidFill>
                  <a:srgbClr val="0070C0"/>
                </a:solidFill>
              </a:endParaRPr>
            </a:p>
          </p:txBody>
        </p:sp>
        <p:sp>
          <p:nvSpPr>
            <p:cNvPr id="14" name="13 CuadroTexto"/>
            <p:cNvSpPr txBox="1"/>
            <p:nvPr/>
          </p:nvSpPr>
          <p:spPr>
            <a:xfrm>
              <a:off x="3131840" y="1988840"/>
              <a:ext cx="1800199" cy="369332"/>
            </a:xfrm>
            <a:prstGeom prst="rect">
              <a:avLst/>
            </a:prstGeom>
            <a:noFill/>
          </p:spPr>
          <p:txBody>
            <a:bodyPr wrap="square" rtlCol="0">
              <a:spAutoFit/>
            </a:bodyPr>
            <a:lstStyle/>
            <a:p>
              <a:r>
                <a:rPr lang="es-ES" b="1" dirty="0" smtClean="0">
                  <a:solidFill>
                    <a:srgbClr val="0070C0"/>
                  </a:solidFill>
                </a:rPr>
                <a:t>2) Chip</a:t>
              </a:r>
              <a:endParaRPr lang="es-ES" b="1" dirty="0">
                <a:solidFill>
                  <a:srgbClr val="0070C0"/>
                </a:solidFill>
              </a:endParaRPr>
            </a:p>
          </p:txBody>
        </p:sp>
        <p:sp>
          <p:nvSpPr>
            <p:cNvPr id="15" name="14 CuadroTexto"/>
            <p:cNvSpPr txBox="1"/>
            <p:nvPr/>
          </p:nvSpPr>
          <p:spPr>
            <a:xfrm>
              <a:off x="3131840" y="2564904"/>
              <a:ext cx="1800199" cy="369332"/>
            </a:xfrm>
            <a:prstGeom prst="rect">
              <a:avLst/>
            </a:prstGeom>
            <a:noFill/>
          </p:spPr>
          <p:txBody>
            <a:bodyPr wrap="square" rtlCol="0">
              <a:spAutoFit/>
            </a:bodyPr>
            <a:lstStyle>
              <a:defPPr>
                <a:defRPr lang="es-ES"/>
              </a:defPPr>
              <a:lvl1pPr>
                <a:defRPr b="1">
                  <a:solidFill>
                    <a:srgbClr val="0070C0"/>
                  </a:solidFill>
                </a:defRPr>
              </a:lvl1pPr>
            </a:lstStyle>
            <a:p>
              <a:r>
                <a:rPr lang="es-ES" dirty="0"/>
                <a:t>3) </a:t>
              </a:r>
              <a:r>
                <a:rPr lang="es-ES" dirty="0" err="1" smtClean="0"/>
                <a:t>Length</a:t>
              </a:r>
              <a:endParaRPr lang="es-ES" dirty="0"/>
            </a:p>
          </p:txBody>
        </p:sp>
        <p:sp>
          <p:nvSpPr>
            <p:cNvPr id="16" name="15 CuadroTexto"/>
            <p:cNvSpPr txBox="1"/>
            <p:nvPr/>
          </p:nvSpPr>
          <p:spPr>
            <a:xfrm>
              <a:off x="3131840" y="3203684"/>
              <a:ext cx="1800199" cy="369332"/>
            </a:xfrm>
            <a:prstGeom prst="rect">
              <a:avLst/>
            </a:prstGeom>
            <a:noFill/>
          </p:spPr>
          <p:txBody>
            <a:bodyPr wrap="square" rtlCol="0">
              <a:spAutoFit/>
            </a:bodyPr>
            <a:lstStyle/>
            <a:p>
              <a:r>
                <a:rPr lang="es-ES" b="1" dirty="0" smtClean="0">
                  <a:solidFill>
                    <a:srgbClr val="0070C0"/>
                  </a:solidFill>
                </a:rPr>
                <a:t>4) </a:t>
              </a:r>
              <a:r>
                <a:rPr lang="es-ES" b="1" dirty="0" err="1" smtClean="0">
                  <a:solidFill>
                    <a:srgbClr val="0070C0"/>
                  </a:solidFill>
                </a:rPr>
                <a:t>Density</a:t>
              </a:r>
              <a:endParaRPr lang="es-ES" b="1" dirty="0">
                <a:solidFill>
                  <a:srgbClr val="0070C0"/>
                </a:solidFill>
              </a:endParaRPr>
            </a:p>
          </p:txBody>
        </p:sp>
        <p:sp>
          <p:nvSpPr>
            <p:cNvPr id="17" name="16 CuadroTexto"/>
            <p:cNvSpPr txBox="1"/>
            <p:nvPr/>
          </p:nvSpPr>
          <p:spPr>
            <a:xfrm>
              <a:off x="3131840" y="4077072"/>
              <a:ext cx="1800199" cy="369332"/>
            </a:xfrm>
            <a:prstGeom prst="rect">
              <a:avLst/>
            </a:prstGeom>
            <a:noFill/>
          </p:spPr>
          <p:txBody>
            <a:bodyPr wrap="square" rtlCol="0">
              <a:spAutoFit/>
            </a:bodyPr>
            <a:lstStyle/>
            <a:p>
              <a:r>
                <a:rPr lang="es-ES" b="1" dirty="0">
                  <a:solidFill>
                    <a:srgbClr val="0070C0"/>
                  </a:solidFill>
                </a:rPr>
                <a:t>5</a:t>
              </a:r>
              <a:r>
                <a:rPr lang="es-ES" b="1" dirty="0" smtClean="0">
                  <a:solidFill>
                    <a:srgbClr val="0070C0"/>
                  </a:solidFill>
                </a:rPr>
                <a:t>) </a:t>
              </a:r>
              <a:r>
                <a:rPr lang="es-ES" b="1" dirty="0" err="1" smtClean="0">
                  <a:solidFill>
                    <a:srgbClr val="0070C0"/>
                  </a:solidFill>
                </a:rPr>
                <a:t>Brightness</a:t>
              </a:r>
              <a:endParaRPr lang="es-ES" b="1" dirty="0">
                <a:solidFill>
                  <a:srgbClr val="0070C0"/>
                </a:solidFill>
              </a:endParaRPr>
            </a:p>
          </p:txBody>
        </p:sp>
        <p:sp>
          <p:nvSpPr>
            <p:cNvPr id="18" name="17 CuadroTexto"/>
            <p:cNvSpPr txBox="1"/>
            <p:nvPr/>
          </p:nvSpPr>
          <p:spPr>
            <a:xfrm>
              <a:off x="3131841" y="4797152"/>
              <a:ext cx="1152128" cy="369332"/>
            </a:xfrm>
            <a:prstGeom prst="rect">
              <a:avLst/>
            </a:prstGeom>
            <a:noFill/>
          </p:spPr>
          <p:txBody>
            <a:bodyPr wrap="square" rtlCol="0">
              <a:spAutoFit/>
            </a:bodyPr>
            <a:lstStyle/>
            <a:p>
              <a:r>
                <a:rPr lang="es-ES" b="1" dirty="0" smtClean="0">
                  <a:solidFill>
                    <a:srgbClr val="0070C0"/>
                  </a:solidFill>
                </a:rPr>
                <a:t>6) Color</a:t>
              </a:r>
              <a:endParaRPr lang="es-ES" b="1" dirty="0">
                <a:solidFill>
                  <a:srgbClr val="0070C0"/>
                </a:solidFill>
              </a:endParaRPr>
            </a:p>
          </p:txBody>
        </p:sp>
        <p:sp>
          <p:nvSpPr>
            <p:cNvPr id="19" name="18 CuadroTexto"/>
            <p:cNvSpPr txBox="1"/>
            <p:nvPr/>
          </p:nvSpPr>
          <p:spPr>
            <a:xfrm>
              <a:off x="3131840" y="5507940"/>
              <a:ext cx="2664296" cy="369332"/>
            </a:xfrm>
            <a:prstGeom prst="rect">
              <a:avLst/>
            </a:prstGeom>
            <a:noFill/>
          </p:spPr>
          <p:txBody>
            <a:bodyPr wrap="square" rtlCol="0">
              <a:spAutoFit/>
            </a:bodyPr>
            <a:lstStyle/>
            <a:p>
              <a:r>
                <a:rPr lang="es-ES" b="1" dirty="0">
                  <a:solidFill>
                    <a:srgbClr val="0070C0"/>
                  </a:solidFill>
                </a:rPr>
                <a:t>7</a:t>
              </a:r>
              <a:r>
                <a:rPr lang="es-ES" b="1" dirty="0" smtClean="0">
                  <a:solidFill>
                    <a:srgbClr val="0070C0"/>
                  </a:solidFill>
                </a:rPr>
                <a:t>) Color </a:t>
              </a:r>
              <a:r>
                <a:rPr lang="es-ES" b="1" dirty="0" err="1" smtClean="0">
                  <a:solidFill>
                    <a:srgbClr val="0070C0"/>
                  </a:solidFill>
                </a:rPr>
                <a:t>temperature</a:t>
              </a:r>
              <a:endParaRPr lang="es-ES" b="1" dirty="0">
                <a:solidFill>
                  <a:srgbClr val="0070C0"/>
                </a:solidFill>
              </a:endParaRPr>
            </a:p>
          </p:txBody>
        </p:sp>
        <p:sp>
          <p:nvSpPr>
            <p:cNvPr id="20" name="19 CuadroTexto"/>
            <p:cNvSpPr txBox="1"/>
            <p:nvPr/>
          </p:nvSpPr>
          <p:spPr>
            <a:xfrm>
              <a:off x="3131840" y="6156012"/>
              <a:ext cx="2664296" cy="369332"/>
            </a:xfrm>
            <a:prstGeom prst="rect">
              <a:avLst/>
            </a:prstGeom>
            <a:noFill/>
          </p:spPr>
          <p:txBody>
            <a:bodyPr wrap="square" rtlCol="0">
              <a:spAutoFit/>
            </a:bodyPr>
            <a:lstStyle/>
            <a:p>
              <a:r>
                <a:rPr lang="es-ES" b="1" dirty="0" smtClean="0">
                  <a:solidFill>
                    <a:srgbClr val="0070C0"/>
                  </a:solidFill>
                </a:rPr>
                <a:t>8) </a:t>
              </a:r>
              <a:r>
                <a:rPr lang="es-ES" b="1" dirty="0" err="1" smtClean="0">
                  <a:solidFill>
                    <a:srgbClr val="0070C0"/>
                  </a:solidFill>
                </a:rPr>
                <a:t>Power</a:t>
              </a:r>
              <a:r>
                <a:rPr lang="es-ES" b="1" dirty="0" smtClean="0">
                  <a:solidFill>
                    <a:srgbClr val="0070C0"/>
                  </a:solidFill>
                </a:rPr>
                <a:t> </a:t>
              </a:r>
              <a:r>
                <a:rPr lang="es-ES" b="1" dirty="0" err="1" smtClean="0">
                  <a:solidFill>
                    <a:srgbClr val="0070C0"/>
                  </a:solidFill>
                </a:rPr>
                <a:t>supply</a:t>
              </a:r>
              <a:endParaRPr lang="es-ES" b="1" dirty="0">
                <a:solidFill>
                  <a:srgbClr val="0070C0"/>
                </a:solidFill>
              </a:endParaRPr>
            </a:p>
          </p:txBody>
        </p:sp>
        <p:sp>
          <p:nvSpPr>
            <p:cNvPr id="21" name="20 Abrir llave"/>
            <p:cNvSpPr/>
            <p:nvPr/>
          </p:nvSpPr>
          <p:spPr>
            <a:xfrm>
              <a:off x="5348565" y="5939988"/>
              <a:ext cx="216024" cy="8420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2" name="21 CuadroTexto"/>
            <p:cNvSpPr txBox="1"/>
            <p:nvPr/>
          </p:nvSpPr>
          <p:spPr>
            <a:xfrm>
              <a:off x="5564589" y="5939988"/>
              <a:ext cx="2304256" cy="369332"/>
            </a:xfrm>
            <a:prstGeom prst="rect">
              <a:avLst/>
            </a:prstGeom>
            <a:noFill/>
          </p:spPr>
          <p:txBody>
            <a:bodyPr wrap="square" rtlCol="0">
              <a:spAutoFit/>
            </a:bodyPr>
            <a:lstStyle/>
            <a:p>
              <a:r>
                <a:rPr lang="es-ES" dirty="0" smtClean="0">
                  <a:solidFill>
                    <a:srgbClr val="0070C0"/>
                  </a:solidFill>
                </a:rPr>
                <a:t>AC</a:t>
              </a:r>
              <a:endParaRPr lang="es-ES" dirty="0">
                <a:solidFill>
                  <a:srgbClr val="0070C0"/>
                </a:solidFill>
              </a:endParaRPr>
            </a:p>
          </p:txBody>
        </p:sp>
        <p:sp>
          <p:nvSpPr>
            <p:cNvPr id="23" name="22 CuadroTexto"/>
            <p:cNvSpPr txBox="1"/>
            <p:nvPr/>
          </p:nvSpPr>
          <p:spPr>
            <a:xfrm>
              <a:off x="5564589" y="6340678"/>
              <a:ext cx="2304256" cy="369332"/>
            </a:xfrm>
            <a:prstGeom prst="rect">
              <a:avLst/>
            </a:prstGeom>
            <a:noFill/>
          </p:spPr>
          <p:txBody>
            <a:bodyPr wrap="square" rtlCol="0">
              <a:spAutoFit/>
            </a:bodyPr>
            <a:lstStyle/>
            <a:p>
              <a:r>
                <a:rPr lang="es-ES" dirty="0" smtClean="0">
                  <a:solidFill>
                    <a:srgbClr val="0070C0"/>
                  </a:solidFill>
                </a:rPr>
                <a:t>DC: 5V, 12V, 24V</a:t>
              </a:r>
              <a:endParaRPr lang="es-ES" dirty="0">
                <a:solidFill>
                  <a:srgbClr val="0070C0"/>
                </a:solidFill>
              </a:endParaRPr>
            </a:p>
          </p:txBody>
        </p:sp>
        <p:sp>
          <p:nvSpPr>
            <p:cNvPr id="24" name="23 Abrir llave"/>
            <p:cNvSpPr/>
            <p:nvPr/>
          </p:nvSpPr>
          <p:spPr>
            <a:xfrm>
              <a:off x="4446507" y="2926189"/>
              <a:ext cx="216024" cy="100562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 name="24 CuadroTexto"/>
            <p:cNvSpPr txBox="1"/>
            <p:nvPr/>
          </p:nvSpPr>
          <p:spPr>
            <a:xfrm>
              <a:off x="4662531" y="2852936"/>
              <a:ext cx="1152128" cy="369332"/>
            </a:xfrm>
            <a:prstGeom prst="rect">
              <a:avLst/>
            </a:prstGeom>
            <a:noFill/>
          </p:spPr>
          <p:txBody>
            <a:bodyPr wrap="square" rtlCol="0">
              <a:spAutoFit/>
            </a:bodyPr>
            <a:lstStyle/>
            <a:p>
              <a:r>
                <a:rPr lang="es-ES" dirty="0" smtClean="0">
                  <a:solidFill>
                    <a:srgbClr val="0070C0"/>
                  </a:solidFill>
                </a:rPr>
                <a:t>30 led/m</a:t>
              </a:r>
              <a:endParaRPr lang="es-ES" dirty="0">
                <a:solidFill>
                  <a:srgbClr val="0070C0"/>
                </a:solidFill>
              </a:endParaRPr>
            </a:p>
          </p:txBody>
        </p:sp>
        <p:sp>
          <p:nvSpPr>
            <p:cNvPr id="26" name="25 CuadroTexto"/>
            <p:cNvSpPr txBox="1"/>
            <p:nvPr/>
          </p:nvSpPr>
          <p:spPr>
            <a:xfrm>
              <a:off x="4662531" y="3211731"/>
              <a:ext cx="1152128" cy="369332"/>
            </a:xfrm>
            <a:prstGeom prst="rect">
              <a:avLst/>
            </a:prstGeom>
            <a:noFill/>
          </p:spPr>
          <p:txBody>
            <a:bodyPr wrap="square" rtlCol="0">
              <a:spAutoFit/>
            </a:bodyPr>
            <a:lstStyle/>
            <a:p>
              <a:r>
                <a:rPr lang="es-ES" dirty="0" smtClean="0">
                  <a:solidFill>
                    <a:srgbClr val="0070C0"/>
                  </a:solidFill>
                </a:rPr>
                <a:t>60 led/m</a:t>
              </a:r>
              <a:endParaRPr lang="es-ES" dirty="0">
                <a:solidFill>
                  <a:srgbClr val="0070C0"/>
                </a:solidFill>
              </a:endParaRPr>
            </a:p>
          </p:txBody>
        </p:sp>
        <p:sp>
          <p:nvSpPr>
            <p:cNvPr id="27" name="26 CuadroTexto"/>
            <p:cNvSpPr txBox="1"/>
            <p:nvPr/>
          </p:nvSpPr>
          <p:spPr>
            <a:xfrm>
              <a:off x="4644008" y="3562479"/>
              <a:ext cx="1152128" cy="369332"/>
            </a:xfrm>
            <a:prstGeom prst="rect">
              <a:avLst/>
            </a:prstGeom>
            <a:noFill/>
          </p:spPr>
          <p:txBody>
            <a:bodyPr wrap="square" rtlCol="0">
              <a:spAutoFit/>
            </a:bodyPr>
            <a:lstStyle/>
            <a:p>
              <a:r>
                <a:rPr lang="es-ES" dirty="0" smtClean="0">
                  <a:solidFill>
                    <a:srgbClr val="0070C0"/>
                  </a:solidFill>
                </a:rPr>
                <a:t>120 led/m</a:t>
              </a:r>
              <a:endParaRPr lang="es-ES" dirty="0">
                <a:solidFill>
                  <a:srgbClr val="0070C0"/>
                </a:solidFill>
              </a:endParaRPr>
            </a:p>
          </p:txBody>
        </p:sp>
        <p:sp>
          <p:nvSpPr>
            <p:cNvPr id="28" name="27 CuadroTexto"/>
            <p:cNvSpPr txBox="1"/>
            <p:nvPr/>
          </p:nvSpPr>
          <p:spPr>
            <a:xfrm>
              <a:off x="4644008" y="4077072"/>
              <a:ext cx="2304256" cy="369332"/>
            </a:xfrm>
            <a:prstGeom prst="rect">
              <a:avLst/>
            </a:prstGeom>
            <a:noFill/>
          </p:spPr>
          <p:txBody>
            <a:bodyPr wrap="square" rtlCol="0">
              <a:spAutoFit/>
            </a:bodyPr>
            <a:lstStyle/>
            <a:p>
              <a:r>
                <a:rPr lang="es-ES" dirty="0" smtClean="0">
                  <a:solidFill>
                    <a:srgbClr val="0070C0"/>
                  </a:solidFill>
                  <a:sym typeface="Wingdings" panose="05000000000000000000" pitchFamily="2" charset="2"/>
                </a:rPr>
                <a:t> </a:t>
              </a:r>
              <a:r>
                <a:rPr lang="es-ES" dirty="0" err="1" smtClean="0">
                  <a:solidFill>
                    <a:srgbClr val="0070C0"/>
                  </a:solidFill>
                  <a:sym typeface="Wingdings" panose="05000000000000000000" pitchFamily="2" charset="2"/>
                </a:rPr>
                <a:t>Lumens</a:t>
              </a:r>
              <a:endParaRPr lang="es-ES" dirty="0">
                <a:solidFill>
                  <a:srgbClr val="0070C0"/>
                </a:solidFill>
              </a:endParaRPr>
            </a:p>
          </p:txBody>
        </p:sp>
        <p:sp>
          <p:nvSpPr>
            <p:cNvPr id="29" name="28 CuadroTexto"/>
            <p:cNvSpPr txBox="1"/>
            <p:nvPr/>
          </p:nvSpPr>
          <p:spPr>
            <a:xfrm>
              <a:off x="5292080" y="5507940"/>
              <a:ext cx="864096" cy="369332"/>
            </a:xfrm>
            <a:prstGeom prst="rect">
              <a:avLst/>
            </a:prstGeom>
            <a:noFill/>
          </p:spPr>
          <p:txBody>
            <a:bodyPr wrap="square" rtlCol="0">
              <a:spAutoFit/>
            </a:bodyPr>
            <a:lstStyle/>
            <a:p>
              <a:r>
                <a:rPr lang="es-ES" dirty="0" smtClean="0">
                  <a:solidFill>
                    <a:srgbClr val="0070C0"/>
                  </a:solidFill>
                  <a:sym typeface="Wingdings" panose="05000000000000000000" pitchFamily="2" charset="2"/>
                </a:rPr>
                <a:t> K</a:t>
              </a:r>
              <a:endParaRPr lang="es-ES" dirty="0">
                <a:solidFill>
                  <a:srgbClr val="0070C0"/>
                </a:solidFill>
              </a:endParaRPr>
            </a:p>
          </p:txBody>
        </p:sp>
        <p:sp>
          <p:nvSpPr>
            <p:cNvPr id="31" name="30 Abrir llave"/>
            <p:cNvSpPr/>
            <p:nvPr/>
          </p:nvSpPr>
          <p:spPr>
            <a:xfrm>
              <a:off x="4088425" y="4581128"/>
              <a:ext cx="216024" cy="8420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2" name="31 CuadroTexto"/>
            <p:cNvSpPr txBox="1"/>
            <p:nvPr/>
          </p:nvSpPr>
          <p:spPr>
            <a:xfrm>
              <a:off x="4304449" y="4581128"/>
              <a:ext cx="2304256" cy="369332"/>
            </a:xfrm>
            <a:prstGeom prst="rect">
              <a:avLst/>
            </a:prstGeom>
            <a:noFill/>
          </p:spPr>
          <p:txBody>
            <a:bodyPr wrap="square" rtlCol="0">
              <a:spAutoFit/>
            </a:bodyPr>
            <a:lstStyle/>
            <a:p>
              <a:r>
                <a:rPr lang="es-ES" dirty="0" err="1" smtClean="0">
                  <a:solidFill>
                    <a:srgbClr val="0070C0"/>
                  </a:solidFill>
                </a:rPr>
                <a:t>Fixed</a:t>
              </a:r>
              <a:endParaRPr lang="es-ES" dirty="0">
                <a:solidFill>
                  <a:srgbClr val="0070C0"/>
                </a:solidFill>
              </a:endParaRPr>
            </a:p>
          </p:txBody>
        </p:sp>
        <p:sp>
          <p:nvSpPr>
            <p:cNvPr id="33" name="32 CuadroTexto"/>
            <p:cNvSpPr txBox="1"/>
            <p:nvPr/>
          </p:nvSpPr>
          <p:spPr>
            <a:xfrm>
              <a:off x="4304449" y="4981818"/>
              <a:ext cx="2304256" cy="369332"/>
            </a:xfrm>
            <a:prstGeom prst="rect">
              <a:avLst/>
            </a:prstGeom>
            <a:noFill/>
          </p:spPr>
          <p:txBody>
            <a:bodyPr wrap="square" rtlCol="0">
              <a:spAutoFit/>
            </a:bodyPr>
            <a:lstStyle/>
            <a:p>
              <a:r>
                <a:rPr lang="es-ES" dirty="0" smtClean="0">
                  <a:solidFill>
                    <a:srgbClr val="0070C0"/>
                  </a:solidFill>
                </a:rPr>
                <a:t>Variable </a:t>
              </a:r>
              <a:r>
                <a:rPr lang="es-ES" dirty="0" smtClean="0">
                  <a:solidFill>
                    <a:srgbClr val="0070C0"/>
                  </a:solidFill>
                  <a:sym typeface="Wingdings" panose="05000000000000000000" pitchFamily="2" charset="2"/>
                </a:rPr>
                <a:t> RGB</a:t>
              </a:r>
              <a:endParaRPr lang="es-ES" dirty="0">
                <a:solidFill>
                  <a:srgbClr val="0070C0"/>
                </a:solidFill>
              </a:endParaRPr>
            </a:p>
          </p:txBody>
        </p:sp>
        <p:sp>
          <p:nvSpPr>
            <p:cNvPr id="6" name="5 CuadroTexto"/>
            <p:cNvSpPr txBox="1"/>
            <p:nvPr/>
          </p:nvSpPr>
          <p:spPr>
            <a:xfrm>
              <a:off x="971600" y="3625860"/>
              <a:ext cx="1944216" cy="523220"/>
            </a:xfrm>
            <a:prstGeom prst="rect">
              <a:avLst/>
            </a:prstGeom>
            <a:noFill/>
          </p:spPr>
          <p:txBody>
            <a:bodyPr wrap="square" rtlCol="0">
              <a:spAutoFit/>
            </a:bodyPr>
            <a:lstStyle/>
            <a:p>
              <a:r>
                <a:rPr lang="es-ES" sz="2800" b="1" dirty="0" smtClean="0">
                  <a:solidFill>
                    <a:srgbClr val="0070C0"/>
                  </a:solidFill>
                </a:rPr>
                <a:t>LED </a:t>
              </a:r>
              <a:r>
                <a:rPr lang="es-ES" sz="2800" b="1" dirty="0" err="1" smtClean="0">
                  <a:solidFill>
                    <a:srgbClr val="0070C0"/>
                  </a:solidFill>
                </a:rPr>
                <a:t>strips</a:t>
              </a:r>
              <a:endParaRPr lang="es-ES" sz="2800" b="1" dirty="0">
                <a:solidFill>
                  <a:srgbClr val="0070C0"/>
                </a:solidFill>
              </a:endParaRPr>
            </a:p>
          </p:txBody>
        </p:sp>
      </p:grpSp>
      <p:sp>
        <p:nvSpPr>
          <p:cNvPr id="30" name="29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232488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4680519" cy="369332"/>
          </a:xfrm>
          <a:prstGeom prst="rect">
            <a:avLst/>
          </a:prstGeom>
          <a:noFill/>
        </p:spPr>
        <p:txBody>
          <a:bodyPr wrap="square" rtlCol="0">
            <a:spAutoFit/>
          </a:bodyPr>
          <a:lstStyle/>
          <a:p>
            <a:r>
              <a:rPr lang="es-ES" b="1" u="sng" dirty="0" smtClean="0"/>
              <a:t>1) IP </a:t>
            </a:r>
            <a:r>
              <a:rPr lang="es-ES" b="1" u="sng" dirty="0" err="1" smtClean="0"/>
              <a:t>protection</a:t>
            </a:r>
            <a:endParaRPr lang="es-ES" b="1" u="sng" dirty="0"/>
          </a:p>
        </p:txBody>
      </p:sp>
      <p:sp>
        <p:nvSpPr>
          <p:cNvPr id="3" name="2 Rectángulo"/>
          <p:cNvSpPr/>
          <p:nvPr/>
        </p:nvSpPr>
        <p:spPr>
          <a:xfrm>
            <a:off x="611560" y="1072684"/>
            <a:ext cx="7704856" cy="1754326"/>
          </a:xfrm>
          <a:prstGeom prst="rect">
            <a:avLst/>
          </a:prstGeom>
        </p:spPr>
        <p:txBody>
          <a:bodyPr wrap="square">
            <a:spAutoFit/>
          </a:bodyPr>
          <a:lstStyle/>
          <a:p>
            <a:pPr algn="just"/>
            <a:r>
              <a:rPr lang="en-US" dirty="0"/>
              <a:t>IP is an acronym "Ingress Protection". It is a measurement of the protection an item will have against solid objects (dust, sand, dirt, etc.) and liquids.</a:t>
            </a:r>
          </a:p>
          <a:p>
            <a:pPr algn="just"/>
            <a:endParaRPr lang="en-US" dirty="0"/>
          </a:p>
          <a:p>
            <a:pPr algn="just"/>
            <a:r>
              <a:rPr lang="en-US" dirty="0"/>
              <a:t>An IP rating is comprised of 2 numbers. The first number refers to the protection against solid objects (dust, </a:t>
            </a:r>
            <a:r>
              <a:rPr lang="en-US" dirty="0" err="1"/>
              <a:t>etc</a:t>
            </a:r>
            <a:r>
              <a:rPr lang="en-US" dirty="0"/>
              <a:t>) and the second number refers to protection against liquids.</a:t>
            </a:r>
            <a:endParaRPr lang="es-E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830090"/>
            <a:ext cx="3810000" cy="324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33 Rectángulo"/>
          <p:cNvSpPr/>
          <p:nvPr/>
        </p:nvSpPr>
        <p:spPr>
          <a:xfrm>
            <a:off x="3571756" y="6165304"/>
            <a:ext cx="1784463" cy="215444"/>
          </a:xfrm>
          <a:prstGeom prst="rect">
            <a:avLst/>
          </a:prstGeom>
        </p:spPr>
        <p:txBody>
          <a:bodyPr wrap="none">
            <a:spAutoFit/>
          </a:bodyPr>
          <a:lstStyle/>
          <a:p>
            <a:r>
              <a:rPr lang="en-US" sz="800" i="1" dirty="0" smtClean="0"/>
              <a:t>Source</a:t>
            </a:r>
            <a:r>
              <a:rPr lang="en-US" sz="800" i="1" dirty="0"/>
              <a:t>: https://www.flexfireleds.com/</a:t>
            </a:r>
          </a:p>
        </p:txBody>
      </p:sp>
      <p:sp>
        <p:nvSpPr>
          <p:cNvPr id="7" name="6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1782718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b="8196"/>
          <a:stretch/>
        </p:blipFill>
        <p:spPr bwMode="auto">
          <a:xfrm>
            <a:off x="4067944" y="764705"/>
            <a:ext cx="4285808" cy="5508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251520" y="692696"/>
            <a:ext cx="4680519" cy="369332"/>
          </a:xfrm>
          <a:prstGeom prst="rect">
            <a:avLst/>
          </a:prstGeom>
          <a:noFill/>
        </p:spPr>
        <p:txBody>
          <a:bodyPr wrap="square" rtlCol="0">
            <a:spAutoFit/>
          </a:bodyPr>
          <a:lstStyle/>
          <a:p>
            <a:r>
              <a:rPr lang="es-ES" b="1" u="sng" dirty="0" smtClean="0"/>
              <a:t>1) IP </a:t>
            </a:r>
            <a:r>
              <a:rPr lang="es-ES" b="1" u="sng" dirty="0" err="1" smtClean="0"/>
              <a:t>protection</a:t>
            </a:r>
            <a:endParaRPr lang="es-ES" b="1" u="sng" dirty="0"/>
          </a:p>
        </p:txBody>
      </p:sp>
      <p:sp>
        <p:nvSpPr>
          <p:cNvPr id="3" name="2 Rectángulo"/>
          <p:cNvSpPr/>
          <p:nvPr/>
        </p:nvSpPr>
        <p:spPr>
          <a:xfrm>
            <a:off x="611560" y="1072684"/>
            <a:ext cx="3096344" cy="3754874"/>
          </a:xfrm>
          <a:prstGeom prst="rect">
            <a:avLst/>
          </a:prstGeom>
        </p:spPr>
        <p:txBody>
          <a:bodyPr wrap="square">
            <a:spAutoFit/>
          </a:bodyPr>
          <a:lstStyle/>
          <a:p>
            <a:pPr algn="just"/>
            <a:r>
              <a:rPr lang="en-US" dirty="0"/>
              <a:t>Each IP rating has two numbers, both of which give you information about the protection level. A higher number means greater protection against solids and liquids.</a:t>
            </a:r>
          </a:p>
          <a:p>
            <a:pPr algn="just"/>
            <a:r>
              <a:rPr lang="en-US" sz="1600" dirty="0"/>
              <a:t>- The first number (0-6) refers to the level of protection against solid objects and moving parts, such as dust, debris, or other solid matter.</a:t>
            </a:r>
          </a:p>
          <a:p>
            <a:pPr algn="just"/>
            <a:r>
              <a:rPr lang="en-US" sz="1600" dirty="0"/>
              <a:t>- The second number (0-8) references the level of liquid and moisture </a:t>
            </a:r>
            <a:r>
              <a:rPr lang="en-US" sz="1600" dirty="0" smtClean="0"/>
              <a:t>protection.</a:t>
            </a:r>
            <a:endParaRPr lang="es-ES" sz="1600" dirty="0"/>
          </a:p>
        </p:txBody>
      </p:sp>
      <p:sp>
        <p:nvSpPr>
          <p:cNvPr id="34" name="33 Rectángulo"/>
          <p:cNvSpPr/>
          <p:nvPr/>
        </p:nvSpPr>
        <p:spPr>
          <a:xfrm>
            <a:off x="5508104" y="6273026"/>
            <a:ext cx="1705916" cy="215444"/>
          </a:xfrm>
          <a:prstGeom prst="rect">
            <a:avLst/>
          </a:prstGeom>
        </p:spPr>
        <p:txBody>
          <a:bodyPr wrap="none">
            <a:spAutoFit/>
          </a:bodyPr>
          <a:lstStyle/>
          <a:p>
            <a:r>
              <a:rPr lang="en-US" sz="800" i="1" dirty="0" smtClean="0"/>
              <a:t>Source</a:t>
            </a:r>
            <a:r>
              <a:rPr lang="en-US" sz="800" i="1" dirty="0"/>
              <a:t>: http://blog.flexfireleds.com/</a:t>
            </a:r>
          </a:p>
        </p:txBody>
      </p:sp>
      <p:sp>
        <p:nvSpPr>
          <p:cNvPr id="7" name="6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1290279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4680519" cy="369332"/>
          </a:xfrm>
          <a:prstGeom prst="rect">
            <a:avLst/>
          </a:prstGeom>
          <a:noFill/>
        </p:spPr>
        <p:txBody>
          <a:bodyPr wrap="square" rtlCol="0">
            <a:spAutoFit/>
          </a:bodyPr>
          <a:lstStyle/>
          <a:p>
            <a:r>
              <a:rPr lang="es-ES" b="1" u="sng" dirty="0" smtClean="0"/>
              <a:t>1) IP </a:t>
            </a:r>
            <a:r>
              <a:rPr lang="es-ES" b="1" u="sng" dirty="0" err="1" smtClean="0"/>
              <a:t>protection</a:t>
            </a:r>
            <a:endParaRPr lang="es-ES" b="1" u="sng" dirty="0"/>
          </a:p>
        </p:txBody>
      </p:sp>
      <p:sp>
        <p:nvSpPr>
          <p:cNvPr id="4" name="3 Rectángulo"/>
          <p:cNvSpPr/>
          <p:nvPr/>
        </p:nvSpPr>
        <p:spPr>
          <a:xfrm>
            <a:off x="683568" y="1062028"/>
            <a:ext cx="7560840" cy="5355312"/>
          </a:xfrm>
          <a:prstGeom prst="rect">
            <a:avLst/>
          </a:prstGeom>
        </p:spPr>
        <p:txBody>
          <a:bodyPr wrap="square">
            <a:spAutoFit/>
          </a:bodyPr>
          <a:lstStyle/>
          <a:p>
            <a:pPr algn="just"/>
            <a:endParaRPr lang="en-US" dirty="0"/>
          </a:p>
          <a:p>
            <a:pPr algn="just"/>
            <a:r>
              <a:rPr lang="en-US" b="1" dirty="0"/>
              <a:t>IP20/IP33 - Not waterproof</a:t>
            </a:r>
            <a:r>
              <a:rPr lang="en-US" dirty="0"/>
              <a:t>. This is standard uncoated strip. Use in dry and dust free areas such as ceiling coves, display cabinets, wall washers, bedroom and living rooms (indoor).</a:t>
            </a:r>
          </a:p>
          <a:p>
            <a:pPr algn="just"/>
            <a:endParaRPr lang="en-US" dirty="0"/>
          </a:p>
          <a:p>
            <a:pPr algn="just"/>
            <a:r>
              <a:rPr lang="en-US" b="1" dirty="0"/>
              <a:t>IP65 – Splash </a:t>
            </a:r>
            <a:r>
              <a:rPr lang="en-US" b="1" dirty="0" smtClean="0"/>
              <a:t>resistant. </a:t>
            </a:r>
            <a:r>
              <a:rPr lang="en-US" dirty="0"/>
              <a:t>The PCB, LEDs and other components on the top of the strip are coated with silicone, providing protection against dust and splashing water. Typical interior uses are in bathrooms or kitchens, under cabinets and in places where there is a chance that people will have contact with the strip. The cable and driver used when installing an IP65 strip must have an IP65 rating.</a:t>
            </a:r>
          </a:p>
          <a:p>
            <a:pPr algn="just"/>
            <a:endParaRPr lang="en-US" dirty="0"/>
          </a:p>
          <a:p>
            <a:pPr algn="just"/>
            <a:r>
              <a:rPr lang="en-US" b="1" dirty="0"/>
              <a:t>IP67 - Water </a:t>
            </a:r>
            <a:r>
              <a:rPr lang="en-US" b="1" dirty="0" smtClean="0"/>
              <a:t>resistant. </a:t>
            </a:r>
            <a:r>
              <a:rPr lang="en-US" dirty="0"/>
              <a:t>This strip is protected with a silicone gel against temporary immersion in water between 15cm and 1 </a:t>
            </a:r>
            <a:r>
              <a:rPr lang="en-US" dirty="0" smtClean="0"/>
              <a:t>meter. </a:t>
            </a:r>
            <a:r>
              <a:rPr lang="en-US" dirty="0"/>
              <a:t>Excellent protection for indoor and outdoor use. Typical interior uses include bathrooms or kitchens, under cabinets and near showers or sinks. Typical outdoor uses include pathways or walls. In addition to the self-adhesive tape; Integral LED IP67 strips are supplied with mounting clips to secure the strip. IP67 strips should NOT be continuously immersed in water. The cable and driver used during installation must also have an IP67 rating</a:t>
            </a:r>
            <a:endParaRPr lang="es-ES" dirty="0"/>
          </a:p>
        </p:txBody>
      </p:sp>
      <p:sp>
        <p:nvSpPr>
          <p:cNvPr id="5" name="4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1881645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4680519" cy="369332"/>
          </a:xfrm>
          <a:prstGeom prst="rect">
            <a:avLst/>
          </a:prstGeom>
          <a:noFill/>
        </p:spPr>
        <p:txBody>
          <a:bodyPr wrap="square" rtlCol="0">
            <a:spAutoFit/>
          </a:bodyPr>
          <a:lstStyle/>
          <a:p>
            <a:r>
              <a:rPr lang="es-ES" b="1" u="sng" dirty="0" smtClean="0"/>
              <a:t>1) IP </a:t>
            </a:r>
            <a:r>
              <a:rPr lang="es-ES" b="1" u="sng" dirty="0" err="1" smtClean="0"/>
              <a:t>protection</a:t>
            </a:r>
            <a:endParaRPr lang="es-ES" b="1" u="sng" dirty="0"/>
          </a:p>
        </p:txBody>
      </p:sp>
      <p:sp>
        <p:nvSpPr>
          <p:cNvPr id="34" name="33 Rectángulo"/>
          <p:cNvSpPr/>
          <p:nvPr/>
        </p:nvSpPr>
        <p:spPr>
          <a:xfrm>
            <a:off x="3733838" y="5805844"/>
            <a:ext cx="1705916" cy="215444"/>
          </a:xfrm>
          <a:prstGeom prst="rect">
            <a:avLst/>
          </a:prstGeom>
        </p:spPr>
        <p:txBody>
          <a:bodyPr wrap="none">
            <a:spAutoFit/>
          </a:bodyPr>
          <a:lstStyle/>
          <a:p>
            <a:r>
              <a:rPr lang="en-US" sz="800" i="1" dirty="0" smtClean="0"/>
              <a:t>Source</a:t>
            </a:r>
            <a:r>
              <a:rPr lang="en-US" sz="800" i="1" dirty="0"/>
              <a:t>: https://www.easeking.com/</a:t>
            </a: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1973562"/>
            <a:ext cx="7806457" cy="3774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291774" y="1196752"/>
            <a:ext cx="7920880" cy="369332"/>
          </a:xfrm>
          <a:prstGeom prst="rect">
            <a:avLst/>
          </a:prstGeom>
          <a:noFill/>
        </p:spPr>
        <p:txBody>
          <a:bodyPr wrap="square" rtlCol="0">
            <a:spAutoFit/>
          </a:bodyPr>
          <a:lstStyle/>
          <a:p>
            <a:r>
              <a:rPr lang="es-ES" dirty="0" err="1" smtClean="0"/>
              <a:t>Here</a:t>
            </a:r>
            <a:r>
              <a:rPr lang="es-ES" dirty="0" smtClean="0"/>
              <a:t> </a:t>
            </a:r>
            <a:r>
              <a:rPr lang="es-ES" dirty="0" err="1" smtClean="0"/>
              <a:t>you</a:t>
            </a:r>
            <a:r>
              <a:rPr lang="es-ES" dirty="0" smtClean="0"/>
              <a:t> can </a:t>
            </a:r>
            <a:r>
              <a:rPr lang="es-ES" dirty="0" err="1" smtClean="0"/>
              <a:t>see</a:t>
            </a:r>
            <a:r>
              <a:rPr lang="es-ES" dirty="0" smtClean="0"/>
              <a:t> </a:t>
            </a:r>
            <a:r>
              <a:rPr lang="es-ES" dirty="0" err="1" smtClean="0"/>
              <a:t>the</a:t>
            </a:r>
            <a:r>
              <a:rPr lang="es-ES" dirty="0" smtClean="0"/>
              <a:t> </a:t>
            </a:r>
            <a:r>
              <a:rPr lang="es-ES" dirty="0" err="1" smtClean="0"/>
              <a:t>difference</a:t>
            </a:r>
            <a:r>
              <a:rPr lang="es-ES" dirty="0" smtClean="0"/>
              <a:t> </a:t>
            </a:r>
            <a:r>
              <a:rPr lang="es-ES" dirty="0" err="1" smtClean="0"/>
              <a:t>between</a:t>
            </a:r>
            <a:r>
              <a:rPr lang="es-ES" dirty="0"/>
              <a:t> </a:t>
            </a:r>
            <a:r>
              <a:rPr lang="es-ES" dirty="0" err="1" smtClean="0"/>
              <a:t>several</a:t>
            </a:r>
            <a:r>
              <a:rPr lang="es-ES" dirty="0" smtClean="0"/>
              <a:t> IP </a:t>
            </a:r>
            <a:r>
              <a:rPr lang="es-ES" dirty="0" err="1" smtClean="0"/>
              <a:t>protection</a:t>
            </a:r>
            <a:r>
              <a:rPr lang="es-ES" dirty="0" smtClean="0"/>
              <a:t> in a LED</a:t>
            </a:r>
            <a:endParaRPr lang="es-ES" dirty="0"/>
          </a:p>
        </p:txBody>
      </p:sp>
      <p:sp>
        <p:nvSpPr>
          <p:cNvPr id="7" name="6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820318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765" y="4002895"/>
            <a:ext cx="3596059" cy="2021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251520" y="692696"/>
            <a:ext cx="4680519" cy="369332"/>
          </a:xfrm>
          <a:prstGeom prst="rect">
            <a:avLst/>
          </a:prstGeom>
          <a:noFill/>
        </p:spPr>
        <p:txBody>
          <a:bodyPr wrap="square" rtlCol="0">
            <a:spAutoFit/>
          </a:bodyPr>
          <a:lstStyle/>
          <a:p>
            <a:r>
              <a:rPr lang="es-ES" b="1" u="sng" dirty="0"/>
              <a:t>2</a:t>
            </a:r>
            <a:r>
              <a:rPr lang="es-ES" b="1" u="sng" dirty="0" smtClean="0"/>
              <a:t>) Chip</a:t>
            </a:r>
            <a:endParaRPr lang="es-ES" b="1" u="sng" dirty="0"/>
          </a:p>
        </p:txBody>
      </p:sp>
      <p:sp>
        <p:nvSpPr>
          <p:cNvPr id="34" name="33 Rectángulo"/>
          <p:cNvSpPr/>
          <p:nvPr/>
        </p:nvSpPr>
        <p:spPr>
          <a:xfrm>
            <a:off x="3718182" y="6165304"/>
            <a:ext cx="2340705" cy="215444"/>
          </a:xfrm>
          <a:prstGeom prst="rect">
            <a:avLst/>
          </a:prstGeom>
        </p:spPr>
        <p:txBody>
          <a:bodyPr wrap="none">
            <a:spAutoFit/>
          </a:bodyPr>
          <a:lstStyle/>
          <a:p>
            <a:r>
              <a:rPr lang="en-US" sz="800" i="1" dirty="0" smtClean="0"/>
              <a:t>Source</a:t>
            </a:r>
            <a:r>
              <a:rPr lang="en-US" sz="800" i="1" dirty="0"/>
              <a:t>: https://thesmartcave.com/led-strips-guide/</a:t>
            </a:r>
          </a:p>
        </p:txBody>
      </p:sp>
      <p:sp>
        <p:nvSpPr>
          <p:cNvPr id="3" name="2 Rectángulo"/>
          <p:cNvSpPr/>
          <p:nvPr/>
        </p:nvSpPr>
        <p:spPr>
          <a:xfrm>
            <a:off x="611560" y="1069323"/>
            <a:ext cx="7632848" cy="2862322"/>
          </a:xfrm>
          <a:prstGeom prst="rect">
            <a:avLst/>
          </a:prstGeom>
        </p:spPr>
        <p:txBody>
          <a:bodyPr wrap="square">
            <a:spAutoFit/>
          </a:bodyPr>
          <a:lstStyle/>
          <a:p>
            <a:pPr algn="just"/>
            <a:r>
              <a:rPr lang="en-US" dirty="0" smtClean="0"/>
              <a:t>A </a:t>
            </a:r>
            <a:r>
              <a:rPr lang="en-US" dirty="0"/>
              <a:t>LED strip description often includes a 4-digit number such as 5050 or 2835. The number usually describes the size of the chip.</a:t>
            </a:r>
          </a:p>
          <a:p>
            <a:pPr algn="just"/>
            <a:endParaRPr lang="en-US" dirty="0"/>
          </a:p>
          <a:p>
            <a:pPr algn="just"/>
            <a:r>
              <a:rPr lang="en-US" dirty="0"/>
              <a:t>For example, a 5050 LED chip measures 5.0 mm wide by 5.0 mm tall. Similarly, a 2835 chip measures 2.8 mm wide by 3.5 mm tall.</a:t>
            </a:r>
          </a:p>
          <a:p>
            <a:pPr algn="just"/>
            <a:endParaRPr lang="en-US" dirty="0"/>
          </a:p>
          <a:p>
            <a:pPr algn="just"/>
            <a:r>
              <a:rPr lang="en-US" dirty="0"/>
              <a:t>If you are looking at a digitally addressable strip, you will likely see a four digit number (for example, WS2812B or SK6812). But in this case, it has nothing to do with chip size. Instead, the number is the name of the integrated LED controller chip.</a:t>
            </a:r>
            <a:endParaRPr lang="es-ES" dirty="0"/>
          </a:p>
        </p:txBody>
      </p:sp>
      <p:sp>
        <p:nvSpPr>
          <p:cNvPr id="7" name="6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3215748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1" y="692696"/>
            <a:ext cx="1368152" cy="369332"/>
          </a:xfrm>
          <a:prstGeom prst="rect">
            <a:avLst/>
          </a:prstGeom>
          <a:noFill/>
        </p:spPr>
        <p:txBody>
          <a:bodyPr wrap="square" rtlCol="0">
            <a:spAutoFit/>
          </a:bodyPr>
          <a:lstStyle/>
          <a:p>
            <a:r>
              <a:rPr lang="es-ES" b="1" dirty="0" smtClean="0"/>
              <a:t>3) </a:t>
            </a:r>
            <a:r>
              <a:rPr lang="es-ES" b="1" dirty="0" err="1" smtClean="0"/>
              <a:t>Length</a:t>
            </a:r>
            <a:endParaRPr lang="es-ES" b="1" dirty="0"/>
          </a:p>
        </p:txBody>
      </p:sp>
      <p:sp>
        <p:nvSpPr>
          <p:cNvPr id="34" name="33 Rectángulo"/>
          <p:cNvSpPr/>
          <p:nvPr/>
        </p:nvSpPr>
        <p:spPr>
          <a:xfrm>
            <a:off x="931061" y="5748302"/>
            <a:ext cx="2672526" cy="215444"/>
          </a:xfrm>
          <a:prstGeom prst="rect">
            <a:avLst/>
          </a:prstGeom>
        </p:spPr>
        <p:txBody>
          <a:bodyPr wrap="none">
            <a:spAutoFit/>
          </a:bodyPr>
          <a:lstStyle/>
          <a:p>
            <a:r>
              <a:rPr lang="en-US" sz="800" i="1" dirty="0" smtClean="0"/>
              <a:t>Source</a:t>
            </a:r>
            <a:r>
              <a:rPr lang="en-US" sz="800" i="1" dirty="0"/>
              <a:t>: https://www.waveformlighting.com/led-strip-lights</a:t>
            </a:r>
          </a:p>
        </p:txBody>
      </p:sp>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136" b="31220"/>
          <a:stretch/>
        </p:blipFill>
        <p:spPr bwMode="auto">
          <a:xfrm>
            <a:off x="251521" y="3789040"/>
            <a:ext cx="4751512" cy="1790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611052" y="1268760"/>
            <a:ext cx="7776864" cy="1754326"/>
          </a:xfrm>
          <a:prstGeom prst="rect">
            <a:avLst/>
          </a:prstGeom>
        </p:spPr>
        <p:txBody>
          <a:bodyPr wrap="square">
            <a:spAutoFit/>
          </a:bodyPr>
          <a:lstStyle/>
          <a:p>
            <a:pPr algn="just"/>
            <a:r>
              <a:rPr lang="en-US" dirty="0"/>
              <a:t>Usually, LED strips come on reels with several meters long and can be cut into small segments</a:t>
            </a:r>
            <a:r>
              <a:rPr lang="en-US" dirty="0" smtClean="0"/>
              <a:t>.</a:t>
            </a:r>
          </a:p>
          <a:p>
            <a:pPr algn="just"/>
            <a:endParaRPr lang="en-US" dirty="0"/>
          </a:p>
          <a:p>
            <a:pPr algn="just"/>
            <a:r>
              <a:rPr lang="en-US" dirty="0"/>
              <a:t>There are cutting marks along the strip marked with a scissors icon that shows you where you can cut your strip as shown in the figure below. This strip has segments of three LEDs.</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301414"/>
            <a:ext cx="2921940" cy="2554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Rectángulo"/>
          <p:cNvSpPr/>
          <p:nvPr/>
        </p:nvSpPr>
        <p:spPr>
          <a:xfrm>
            <a:off x="5704819" y="5963746"/>
            <a:ext cx="3236784" cy="215444"/>
          </a:xfrm>
          <a:prstGeom prst="rect">
            <a:avLst/>
          </a:prstGeom>
        </p:spPr>
        <p:txBody>
          <a:bodyPr wrap="none">
            <a:spAutoFit/>
          </a:bodyPr>
          <a:lstStyle/>
          <a:p>
            <a:r>
              <a:rPr lang="en-US" sz="800" i="1" dirty="0" smtClean="0"/>
              <a:t>Source</a:t>
            </a:r>
            <a:r>
              <a:rPr lang="en-US" sz="800" i="1" dirty="0"/>
              <a:t>: https://randomnerdtutorials.com/best-led-strip-for-your-project/</a:t>
            </a:r>
          </a:p>
        </p:txBody>
      </p:sp>
      <p:sp>
        <p:nvSpPr>
          <p:cNvPr id="9" name="8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8268235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1" y="692696"/>
            <a:ext cx="1368152" cy="369332"/>
          </a:xfrm>
          <a:prstGeom prst="rect">
            <a:avLst/>
          </a:prstGeom>
          <a:noFill/>
        </p:spPr>
        <p:txBody>
          <a:bodyPr wrap="square" rtlCol="0">
            <a:spAutoFit/>
          </a:bodyPr>
          <a:lstStyle/>
          <a:p>
            <a:r>
              <a:rPr lang="es-ES" b="1" dirty="0"/>
              <a:t>4</a:t>
            </a:r>
            <a:r>
              <a:rPr lang="es-ES" b="1" dirty="0" smtClean="0"/>
              <a:t>) </a:t>
            </a:r>
            <a:r>
              <a:rPr lang="es-ES" b="1" dirty="0" err="1" smtClean="0"/>
              <a:t>Density</a:t>
            </a:r>
            <a:endParaRPr lang="es-ES" b="1" dirty="0"/>
          </a:p>
        </p:txBody>
      </p:sp>
      <p:sp>
        <p:nvSpPr>
          <p:cNvPr id="3" name="2 Rectángulo"/>
          <p:cNvSpPr/>
          <p:nvPr/>
        </p:nvSpPr>
        <p:spPr>
          <a:xfrm>
            <a:off x="755576" y="1124744"/>
            <a:ext cx="7632848" cy="4524315"/>
          </a:xfrm>
          <a:prstGeom prst="rect">
            <a:avLst/>
          </a:prstGeom>
        </p:spPr>
        <p:txBody>
          <a:bodyPr wrap="square">
            <a:spAutoFit/>
          </a:bodyPr>
          <a:lstStyle/>
          <a:p>
            <a:pPr algn="just"/>
            <a:r>
              <a:rPr lang="en-US" dirty="0" smtClean="0"/>
              <a:t>LED </a:t>
            </a:r>
            <a:r>
              <a:rPr lang="en-US" dirty="0"/>
              <a:t>density is important in determining the distance between LEDs (pitch) and whether or not there will be visible hotspots and dark spots between the LED emitters. A higher density of 36 LEDs per foot (120 LEDs per meter) will typically provide the best, most evenly distributed lighting effect. LED emitters are the most expensive component of LED strip manufacturing, so be sure to account for LED density differences when comparing LED strip prices.</a:t>
            </a:r>
          </a:p>
          <a:p>
            <a:pPr algn="just"/>
            <a:endParaRPr lang="en-US" dirty="0"/>
          </a:p>
          <a:p>
            <a:pPr algn="just"/>
            <a:r>
              <a:rPr lang="en-US" dirty="0"/>
              <a:t>Next, consider an LED strip light's power draw per foot. The power draw tells us the amount of power the system will consume, so this is important to determine your electricity costs and power supply </a:t>
            </a:r>
            <a:r>
              <a:rPr lang="en-US" dirty="0" smtClean="0"/>
              <a:t>requirements. A </a:t>
            </a:r>
            <a:r>
              <a:rPr lang="en-US" dirty="0"/>
              <a:t>good quality LED strip should be capable of providing 4 watts per foot or more (15 W/meter).</a:t>
            </a:r>
          </a:p>
          <a:p>
            <a:pPr algn="just"/>
            <a:endParaRPr lang="en-US" dirty="0"/>
          </a:p>
          <a:p>
            <a:pPr algn="just"/>
            <a:r>
              <a:rPr lang="en-US" dirty="0"/>
              <a:t>Finally, do a quick check to determine if the individual LEDs are being overdriven by dividing the wattage per foot by the LED density per foot. For an LED strip product, it is usually a good sign if the LEDs are not driven at more than 0.2 watts each.</a:t>
            </a:r>
            <a:endParaRPr lang="es-ES" dirty="0"/>
          </a:p>
        </p:txBody>
      </p:sp>
      <p:sp>
        <p:nvSpPr>
          <p:cNvPr id="14" name="13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36073005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1" y="692696"/>
            <a:ext cx="1368152" cy="369332"/>
          </a:xfrm>
          <a:prstGeom prst="rect">
            <a:avLst/>
          </a:prstGeom>
          <a:noFill/>
        </p:spPr>
        <p:txBody>
          <a:bodyPr wrap="square" rtlCol="0">
            <a:spAutoFit/>
          </a:bodyPr>
          <a:lstStyle/>
          <a:p>
            <a:r>
              <a:rPr lang="es-ES" b="1" dirty="0"/>
              <a:t>4</a:t>
            </a:r>
            <a:r>
              <a:rPr lang="es-ES" b="1" dirty="0" smtClean="0"/>
              <a:t>) </a:t>
            </a:r>
            <a:r>
              <a:rPr lang="es-ES" b="1" dirty="0" err="1" smtClean="0"/>
              <a:t>Density</a:t>
            </a:r>
            <a:endParaRPr lang="es-ES" b="1" dirty="0"/>
          </a:p>
        </p:txBody>
      </p:sp>
      <p:sp>
        <p:nvSpPr>
          <p:cNvPr id="34" name="33 Rectángulo"/>
          <p:cNvSpPr/>
          <p:nvPr/>
        </p:nvSpPr>
        <p:spPr>
          <a:xfrm>
            <a:off x="3235737" y="5517232"/>
            <a:ext cx="2672526" cy="215444"/>
          </a:xfrm>
          <a:prstGeom prst="rect">
            <a:avLst/>
          </a:prstGeom>
        </p:spPr>
        <p:txBody>
          <a:bodyPr wrap="none">
            <a:spAutoFit/>
          </a:bodyPr>
          <a:lstStyle/>
          <a:p>
            <a:r>
              <a:rPr lang="en-US" sz="800" i="1" dirty="0" smtClean="0"/>
              <a:t>Source</a:t>
            </a:r>
            <a:r>
              <a:rPr lang="en-US" sz="800" i="1" dirty="0"/>
              <a:t>: https://www.waveformlighting.com/led-strip-lights</a:t>
            </a:r>
          </a:p>
        </p:txBody>
      </p:sp>
      <p:grpSp>
        <p:nvGrpSpPr>
          <p:cNvPr id="2" name="1 Grupo"/>
          <p:cNvGrpSpPr/>
          <p:nvPr/>
        </p:nvGrpSpPr>
        <p:grpSpPr>
          <a:xfrm>
            <a:off x="1259632" y="1289962"/>
            <a:ext cx="6624736" cy="4227270"/>
            <a:chOff x="395536" y="1844824"/>
            <a:chExt cx="5991571" cy="3707813"/>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5343" b="4837"/>
            <a:stretch/>
          </p:blipFill>
          <p:spPr bwMode="auto">
            <a:xfrm>
              <a:off x="395536" y="4365104"/>
              <a:ext cx="5991571" cy="1187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0492" b="42661"/>
            <a:stretch/>
          </p:blipFill>
          <p:spPr bwMode="auto">
            <a:xfrm>
              <a:off x="395536" y="3355701"/>
              <a:ext cx="5991571" cy="1009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80214"/>
            <a:stretch/>
          </p:blipFill>
          <p:spPr bwMode="auto">
            <a:xfrm>
              <a:off x="395536" y="1844824"/>
              <a:ext cx="5991571" cy="1185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10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2507948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1728191" cy="369332"/>
          </a:xfrm>
          <a:prstGeom prst="rect">
            <a:avLst/>
          </a:prstGeom>
          <a:noFill/>
        </p:spPr>
        <p:txBody>
          <a:bodyPr wrap="square" rtlCol="0">
            <a:spAutoFit/>
          </a:bodyPr>
          <a:lstStyle/>
          <a:p>
            <a:r>
              <a:rPr lang="es-ES" b="1" dirty="0" smtClean="0"/>
              <a:t>5) </a:t>
            </a:r>
            <a:r>
              <a:rPr lang="es-ES" b="1" dirty="0" err="1" smtClean="0"/>
              <a:t>Brightness</a:t>
            </a:r>
            <a:endParaRPr lang="es-ES" b="1" dirty="0"/>
          </a:p>
        </p:txBody>
      </p:sp>
      <p:sp>
        <p:nvSpPr>
          <p:cNvPr id="5" name="4 Rectángulo"/>
          <p:cNvSpPr/>
          <p:nvPr/>
        </p:nvSpPr>
        <p:spPr>
          <a:xfrm>
            <a:off x="654838" y="1196752"/>
            <a:ext cx="7776864" cy="2585323"/>
          </a:xfrm>
          <a:prstGeom prst="rect">
            <a:avLst/>
          </a:prstGeom>
        </p:spPr>
        <p:txBody>
          <a:bodyPr wrap="square">
            <a:spAutoFit/>
          </a:bodyPr>
          <a:lstStyle/>
          <a:p>
            <a:pPr algn="just"/>
            <a:r>
              <a:rPr lang="en-US" dirty="0"/>
              <a:t>Brightness of LEDs is measured in lumens. Depending on how you are using the LED strips, you will probably want a certain level of lumens. For accent lighting you will probably not want anything brighter than 200 Lumens per foot but for other applications where you want more light it just depends on your personal preference of how bright you want them. So, make sure you take note of the Lumens/length along with the LEDs/length as this will have a strong effect on light quality and the type of light the strip gives off</a:t>
            </a:r>
            <a:r>
              <a:rPr lang="en-US" dirty="0" smtClean="0"/>
              <a:t>.</a:t>
            </a:r>
          </a:p>
          <a:p>
            <a:pPr algn="just"/>
            <a:endParaRPr lang="en-US" dirty="0"/>
          </a:p>
          <a:p>
            <a:pPr algn="just"/>
            <a:r>
              <a:rPr lang="en-US" dirty="0" smtClean="0"/>
              <a:t>Every type of led chip has its own brightness. As an example:</a:t>
            </a:r>
            <a:endParaRPr lang="es-ES" dirty="0"/>
          </a:p>
        </p:txBody>
      </p:sp>
      <p:sp>
        <p:nvSpPr>
          <p:cNvPr id="13" name="12 Rectángulo"/>
          <p:cNvSpPr/>
          <p:nvPr/>
        </p:nvSpPr>
        <p:spPr>
          <a:xfrm>
            <a:off x="1115615" y="4365104"/>
            <a:ext cx="6444716" cy="584775"/>
          </a:xfrm>
          <a:prstGeom prst="rect">
            <a:avLst/>
          </a:prstGeom>
          <a:solidFill>
            <a:schemeClr val="bg1">
              <a:lumMod val="85000"/>
            </a:schemeClr>
          </a:solidFill>
        </p:spPr>
        <p:txBody>
          <a:bodyPr wrap="square">
            <a:spAutoFit/>
          </a:bodyPr>
          <a:lstStyle/>
          <a:p>
            <a:r>
              <a:rPr lang="en-US" sz="1600" dirty="0"/>
              <a:t>- SMD3528 (3.5mm x 2.8mm): Each LED emits 3 to 5 lumens</a:t>
            </a:r>
          </a:p>
          <a:p>
            <a:r>
              <a:rPr lang="en-US" sz="1600" dirty="0"/>
              <a:t>- SMD5050 (5.0mm x 5.0mm): Each LED emits 10 to 15 lumens</a:t>
            </a:r>
            <a:endParaRPr lang="es-ES" sz="1600" dirty="0"/>
          </a:p>
        </p:txBody>
      </p:sp>
      <p:sp>
        <p:nvSpPr>
          <p:cNvPr id="14" name="13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2077407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1728191" cy="369332"/>
          </a:xfrm>
          <a:prstGeom prst="rect">
            <a:avLst/>
          </a:prstGeom>
          <a:noFill/>
        </p:spPr>
        <p:txBody>
          <a:bodyPr wrap="square" rtlCol="0">
            <a:spAutoFit/>
          </a:bodyPr>
          <a:lstStyle/>
          <a:p>
            <a:r>
              <a:rPr lang="es-ES" b="1" dirty="0" smtClean="0"/>
              <a:t>5) </a:t>
            </a:r>
            <a:r>
              <a:rPr lang="es-ES" b="1" dirty="0" err="1"/>
              <a:t>Brightness</a:t>
            </a:r>
            <a:endParaRPr lang="es-ES" b="1" dirty="0"/>
          </a:p>
        </p:txBody>
      </p:sp>
      <p:sp>
        <p:nvSpPr>
          <p:cNvPr id="3" name="2 Rectángulo"/>
          <p:cNvSpPr/>
          <p:nvPr/>
        </p:nvSpPr>
        <p:spPr>
          <a:xfrm>
            <a:off x="1007604" y="2060848"/>
            <a:ext cx="6444716" cy="1354217"/>
          </a:xfrm>
          <a:prstGeom prst="rect">
            <a:avLst/>
          </a:prstGeom>
          <a:solidFill>
            <a:schemeClr val="bg1">
              <a:lumMod val="85000"/>
            </a:schemeClr>
          </a:solidFill>
        </p:spPr>
        <p:txBody>
          <a:bodyPr wrap="square">
            <a:spAutoFit/>
          </a:bodyPr>
          <a:lstStyle/>
          <a:p>
            <a:r>
              <a:rPr lang="en-US" sz="1600" dirty="0"/>
              <a:t>- 60 SMD3528 LEDs per </a:t>
            </a:r>
            <a:r>
              <a:rPr lang="en-US" sz="1600" dirty="0" err="1"/>
              <a:t>metre</a:t>
            </a:r>
            <a:r>
              <a:rPr lang="en-US" sz="1600" dirty="0"/>
              <a:t> (From 180 to 300 lumens per </a:t>
            </a:r>
            <a:r>
              <a:rPr lang="en-US" sz="1600" dirty="0" err="1"/>
              <a:t>metre</a:t>
            </a:r>
            <a:r>
              <a:rPr lang="en-US" sz="1600" dirty="0"/>
              <a:t>)</a:t>
            </a:r>
          </a:p>
          <a:p>
            <a:r>
              <a:rPr lang="en-US" sz="1600" dirty="0"/>
              <a:t>- 120 SMD3528 LEDs per </a:t>
            </a:r>
            <a:r>
              <a:rPr lang="en-US" sz="1600" dirty="0" err="1"/>
              <a:t>metre</a:t>
            </a:r>
            <a:r>
              <a:rPr lang="en-US" sz="1600" dirty="0"/>
              <a:t> (From 360 to 600 lumens per </a:t>
            </a:r>
            <a:r>
              <a:rPr lang="en-US" sz="1600" dirty="0" err="1"/>
              <a:t>metre</a:t>
            </a:r>
            <a:r>
              <a:rPr lang="en-US" sz="1600" dirty="0"/>
              <a:t>)</a:t>
            </a:r>
          </a:p>
          <a:p>
            <a:r>
              <a:rPr lang="en-US" sz="1600" dirty="0"/>
              <a:t>- 60 SMD5050 LEDs per </a:t>
            </a:r>
            <a:r>
              <a:rPr lang="en-US" sz="1600" dirty="0" err="1"/>
              <a:t>metre</a:t>
            </a:r>
            <a:r>
              <a:rPr lang="en-US" sz="1600" dirty="0"/>
              <a:t> (From 600 to 900 lumens per </a:t>
            </a:r>
            <a:r>
              <a:rPr lang="en-US" sz="1600" dirty="0" err="1"/>
              <a:t>metre</a:t>
            </a:r>
            <a:r>
              <a:rPr lang="en-US" sz="1600" dirty="0"/>
              <a:t>)</a:t>
            </a:r>
          </a:p>
          <a:p>
            <a:r>
              <a:rPr lang="en-US" sz="1600" dirty="0"/>
              <a:t>- 72 SMD5050 LEDs per </a:t>
            </a:r>
            <a:r>
              <a:rPr lang="en-US" sz="1600" dirty="0" err="1"/>
              <a:t>metre</a:t>
            </a:r>
            <a:r>
              <a:rPr lang="en-US" sz="1600" dirty="0"/>
              <a:t> (From 720 to 1,080 lumens per </a:t>
            </a:r>
            <a:r>
              <a:rPr lang="en-US" sz="1600" dirty="0" err="1"/>
              <a:t>metre</a:t>
            </a:r>
            <a:r>
              <a:rPr lang="en-US" sz="1600" dirty="0"/>
              <a:t>)</a:t>
            </a:r>
          </a:p>
          <a:p>
            <a:r>
              <a:rPr lang="en-US" sz="1600" dirty="0"/>
              <a:t>- 120 SMD5050 LEDs per </a:t>
            </a:r>
            <a:r>
              <a:rPr lang="en-US" sz="1600" dirty="0" err="1"/>
              <a:t>metre</a:t>
            </a:r>
            <a:r>
              <a:rPr lang="en-US" sz="1600" dirty="0"/>
              <a:t> (From 1,200 to 1,800 lumens per </a:t>
            </a:r>
            <a:r>
              <a:rPr lang="en-US" sz="1600" dirty="0" err="1" smtClean="0"/>
              <a:t>metre</a:t>
            </a:r>
            <a:r>
              <a:rPr lang="en-US" sz="1600" dirty="0" smtClean="0"/>
              <a:t>)</a:t>
            </a:r>
            <a:endParaRPr lang="es-ES" sz="1600" dirty="0"/>
          </a:p>
        </p:txBody>
      </p:sp>
      <p:sp>
        <p:nvSpPr>
          <p:cNvPr id="4" name="3 Rectángulo"/>
          <p:cNvSpPr/>
          <p:nvPr/>
        </p:nvSpPr>
        <p:spPr>
          <a:xfrm>
            <a:off x="1007604" y="4221088"/>
            <a:ext cx="6444716" cy="1354217"/>
          </a:xfrm>
          <a:prstGeom prst="rect">
            <a:avLst/>
          </a:prstGeom>
          <a:solidFill>
            <a:schemeClr val="bg1">
              <a:lumMod val="85000"/>
            </a:schemeClr>
          </a:solidFill>
        </p:spPr>
        <p:txBody>
          <a:bodyPr wrap="square">
            <a:spAutoFit/>
          </a:bodyPr>
          <a:lstStyle/>
          <a:p>
            <a:r>
              <a:rPr lang="es-ES" sz="1600" dirty="0"/>
              <a:t>- 60 SMD3528 </a:t>
            </a:r>
            <a:r>
              <a:rPr lang="es-ES" sz="1600" dirty="0" err="1"/>
              <a:t>LEDs</a:t>
            </a:r>
            <a:r>
              <a:rPr lang="es-ES" sz="1600" dirty="0"/>
              <a:t> per metre - 5 W per metre of </a:t>
            </a:r>
            <a:r>
              <a:rPr lang="es-ES" sz="1600" dirty="0" err="1"/>
              <a:t>strip</a:t>
            </a:r>
            <a:r>
              <a:rPr lang="es-ES" sz="1600" dirty="0"/>
              <a:t>.</a:t>
            </a:r>
          </a:p>
          <a:p>
            <a:r>
              <a:rPr lang="es-ES" sz="1600" dirty="0"/>
              <a:t>- 120 SMD3528 </a:t>
            </a:r>
            <a:r>
              <a:rPr lang="es-ES" sz="1600" dirty="0" err="1"/>
              <a:t>LEDs</a:t>
            </a:r>
            <a:r>
              <a:rPr lang="es-ES" sz="1600" dirty="0"/>
              <a:t> per metre - 9 W per metre of </a:t>
            </a:r>
            <a:r>
              <a:rPr lang="es-ES" sz="1600" dirty="0" err="1"/>
              <a:t>strip</a:t>
            </a:r>
            <a:r>
              <a:rPr lang="es-ES" sz="1600" dirty="0"/>
              <a:t>.</a:t>
            </a:r>
          </a:p>
          <a:p>
            <a:r>
              <a:rPr lang="es-ES" sz="1600" dirty="0"/>
              <a:t>- 60 SMD5050 </a:t>
            </a:r>
            <a:r>
              <a:rPr lang="es-ES" sz="1600" dirty="0" err="1"/>
              <a:t>LEDs</a:t>
            </a:r>
            <a:r>
              <a:rPr lang="es-ES" sz="1600" dirty="0"/>
              <a:t> per metre - 14.4 W per metre of </a:t>
            </a:r>
            <a:r>
              <a:rPr lang="es-ES" sz="1600" dirty="0" err="1"/>
              <a:t>strip</a:t>
            </a:r>
            <a:r>
              <a:rPr lang="es-ES" sz="1600" dirty="0"/>
              <a:t>.</a:t>
            </a:r>
          </a:p>
          <a:p>
            <a:r>
              <a:rPr lang="es-ES" sz="1600" dirty="0"/>
              <a:t>- 72 SMD5050 </a:t>
            </a:r>
            <a:r>
              <a:rPr lang="es-ES" sz="1600" dirty="0" err="1"/>
              <a:t>LEDs</a:t>
            </a:r>
            <a:r>
              <a:rPr lang="es-ES" sz="1600" dirty="0"/>
              <a:t> per metre - 17.3 W per metre of </a:t>
            </a:r>
            <a:r>
              <a:rPr lang="es-ES" sz="1600" dirty="0" err="1"/>
              <a:t>strip</a:t>
            </a:r>
            <a:r>
              <a:rPr lang="es-ES" sz="1600" dirty="0"/>
              <a:t>.</a:t>
            </a:r>
          </a:p>
          <a:p>
            <a:r>
              <a:rPr lang="es-ES" sz="1600" dirty="0"/>
              <a:t>- 120 SMD5050 </a:t>
            </a:r>
            <a:r>
              <a:rPr lang="es-ES" sz="1600" dirty="0" err="1"/>
              <a:t>LEDs</a:t>
            </a:r>
            <a:r>
              <a:rPr lang="es-ES" sz="1600" dirty="0"/>
              <a:t> per metre - 28.8 W per metre of </a:t>
            </a:r>
            <a:r>
              <a:rPr lang="es-ES" sz="1600" dirty="0" err="1"/>
              <a:t>strip</a:t>
            </a:r>
            <a:endParaRPr lang="es-ES" sz="1600" dirty="0"/>
          </a:p>
        </p:txBody>
      </p:sp>
      <p:sp>
        <p:nvSpPr>
          <p:cNvPr id="11" name="10 Rectángulo"/>
          <p:cNvSpPr/>
          <p:nvPr/>
        </p:nvSpPr>
        <p:spPr>
          <a:xfrm>
            <a:off x="554738" y="1146772"/>
            <a:ext cx="7812868" cy="646331"/>
          </a:xfrm>
          <a:prstGeom prst="rect">
            <a:avLst/>
          </a:prstGeom>
        </p:spPr>
        <p:txBody>
          <a:bodyPr wrap="square">
            <a:spAutoFit/>
          </a:bodyPr>
          <a:lstStyle/>
          <a:p>
            <a:pPr algn="just"/>
            <a:r>
              <a:rPr lang="en-US" dirty="0" smtClean="0"/>
              <a:t>The level </a:t>
            </a:r>
            <a:r>
              <a:rPr lang="en-US" dirty="0"/>
              <a:t>of </a:t>
            </a:r>
            <a:r>
              <a:rPr lang="en-US" dirty="0" smtClean="0"/>
              <a:t>Brightness and power consumption is variable according the density. Here you can see some data:</a:t>
            </a:r>
            <a:endParaRPr lang="es-ES" dirty="0"/>
          </a:p>
        </p:txBody>
      </p:sp>
      <p:sp>
        <p:nvSpPr>
          <p:cNvPr id="5" name="4 Flecha abajo"/>
          <p:cNvSpPr/>
          <p:nvPr/>
        </p:nvSpPr>
        <p:spPr>
          <a:xfrm>
            <a:off x="3581890" y="3645024"/>
            <a:ext cx="648072" cy="288032"/>
          </a:xfrm>
          <a:prstGeom prst="downArrow">
            <a:avLst>
              <a:gd name="adj1" fmla="val 50000"/>
              <a:gd name="adj2"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Tree>
    <p:extLst>
      <p:ext uri="{BB962C8B-B14F-4D97-AF65-F5344CB8AC3E}">
        <p14:creationId xmlns:p14="http://schemas.microsoft.com/office/powerpoint/2010/main" val="601278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1728191" cy="369332"/>
          </a:xfrm>
          <a:prstGeom prst="rect">
            <a:avLst/>
          </a:prstGeom>
          <a:noFill/>
        </p:spPr>
        <p:txBody>
          <a:bodyPr wrap="square" rtlCol="0">
            <a:spAutoFit/>
          </a:bodyPr>
          <a:lstStyle/>
          <a:p>
            <a:r>
              <a:rPr lang="es-ES" b="1" dirty="0"/>
              <a:t>6</a:t>
            </a:r>
            <a:r>
              <a:rPr lang="es-ES" b="1" dirty="0" smtClean="0"/>
              <a:t>) Color</a:t>
            </a:r>
            <a:endParaRPr lang="es-ES" b="1" dirty="0"/>
          </a:p>
        </p:txBody>
      </p:sp>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
        <p:nvSpPr>
          <p:cNvPr id="2" name="1 Rectángulo"/>
          <p:cNvSpPr/>
          <p:nvPr/>
        </p:nvSpPr>
        <p:spPr>
          <a:xfrm>
            <a:off x="611560" y="1088426"/>
            <a:ext cx="7632848" cy="923330"/>
          </a:xfrm>
          <a:prstGeom prst="rect">
            <a:avLst/>
          </a:prstGeom>
        </p:spPr>
        <p:txBody>
          <a:bodyPr wrap="square">
            <a:spAutoFit/>
          </a:bodyPr>
          <a:lstStyle/>
          <a:p>
            <a:pPr algn="just"/>
            <a:r>
              <a:rPr lang="en-US" dirty="0"/>
              <a:t>LED strip lights come in a wide range of single colors as well as multi-color </a:t>
            </a:r>
            <a:r>
              <a:rPr lang="en-US" dirty="0" smtClean="0"/>
              <a:t>strips. The </a:t>
            </a:r>
            <a:r>
              <a:rPr lang="en-US" dirty="0"/>
              <a:t>most basic LED strip lights are </a:t>
            </a:r>
            <a:r>
              <a:rPr lang="en-US" dirty="0" smtClean="0"/>
              <a:t>single </a:t>
            </a:r>
            <a:r>
              <a:rPr lang="en-US" dirty="0"/>
              <a:t>colors that only emit one fixed light color. </a:t>
            </a:r>
            <a:endParaRPr lang="es-ES" dirty="0"/>
          </a:p>
        </p:txBody>
      </p:sp>
      <p:sp>
        <p:nvSpPr>
          <p:cNvPr id="6" name="5 Rectángulo"/>
          <p:cNvSpPr/>
          <p:nvPr/>
        </p:nvSpPr>
        <p:spPr>
          <a:xfrm>
            <a:off x="611560" y="2132856"/>
            <a:ext cx="7488832" cy="1754326"/>
          </a:xfrm>
          <a:prstGeom prst="rect">
            <a:avLst/>
          </a:prstGeom>
        </p:spPr>
        <p:txBody>
          <a:bodyPr wrap="square">
            <a:spAutoFit/>
          </a:bodyPr>
          <a:lstStyle/>
          <a:p>
            <a:pPr algn="just"/>
            <a:r>
              <a:rPr lang="en-US" dirty="0"/>
              <a:t>RGB – Red, Green, Blue</a:t>
            </a:r>
          </a:p>
          <a:p>
            <a:pPr algn="just"/>
            <a:endParaRPr lang="en-US" dirty="0"/>
          </a:p>
          <a:p>
            <a:pPr algn="just"/>
            <a:r>
              <a:rPr lang="en-US" dirty="0"/>
              <a:t>An RGB LED contains three diodes (LED stands for Light Emitting Diode) on the same chip: one for each color. Each color is wired to its own channel. By adjusting the power delivered to each color (using a controller), any combination of colors can be created.</a:t>
            </a: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877096"/>
            <a:ext cx="5715000"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Rectángulo"/>
          <p:cNvSpPr/>
          <p:nvPr/>
        </p:nvSpPr>
        <p:spPr>
          <a:xfrm>
            <a:off x="2915816" y="6237892"/>
            <a:ext cx="3220753" cy="215444"/>
          </a:xfrm>
          <a:prstGeom prst="rect">
            <a:avLst/>
          </a:prstGeom>
        </p:spPr>
        <p:txBody>
          <a:bodyPr wrap="none">
            <a:spAutoFit/>
          </a:bodyPr>
          <a:lstStyle/>
          <a:p>
            <a:r>
              <a:rPr lang="en-US" sz="800" i="1" dirty="0" smtClean="0"/>
              <a:t>Source</a:t>
            </a:r>
            <a:r>
              <a:rPr lang="en-US" sz="800" i="1" dirty="0"/>
              <a:t>: https://greenice.com/en/content/56-basic-concepts-of-led-strips</a:t>
            </a:r>
          </a:p>
        </p:txBody>
      </p:sp>
    </p:spTree>
    <p:extLst>
      <p:ext uri="{BB962C8B-B14F-4D97-AF65-F5344CB8AC3E}">
        <p14:creationId xmlns:p14="http://schemas.microsoft.com/office/powerpoint/2010/main" val="1301908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2520280" cy="369332"/>
          </a:xfrm>
          <a:prstGeom prst="rect">
            <a:avLst/>
          </a:prstGeom>
          <a:noFill/>
        </p:spPr>
        <p:txBody>
          <a:bodyPr wrap="square" rtlCol="0">
            <a:spAutoFit/>
          </a:bodyPr>
          <a:lstStyle/>
          <a:p>
            <a:r>
              <a:rPr lang="es-ES" b="1" dirty="0" smtClean="0"/>
              <a:t>7) Color </a:t>
            </a:r>
            <a:r>
              <a:rPr lang="es-ES" b="1" dirty="0" err="1" smtClean="0"/>
              <a:t>Temperature</a:t>
            </a:r>
            <a:endParaRPr lang="es-ES" b="1" dirty="0"/>
          </a:p>
        </p:txBody>
      </p:sp>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
        <p:nvSpPr>
          <p:cNvPr id="13" name="12 Rectángulo"/>
          <p:cNvSpPr/>
          <p:nvPr/>
        </p:nvSpPr>
        <p:spPr>
          <a:xfrm>
            <a:off x="5076056" y="5229200"/>
            <a:ext cx="3690434" cy="215444"/>
          </a:xfrm>
          <a:prstGeom prst="rect">
            <a:avLst/>
          </a:prstGeom>
        </p:spPr>
        <p:txBody>
          <a:bodyPr wrap="none">
            <a:spAutoFit/>
          </a:bodyPr>
          <a:lstStyle/>
          <a:p>
            <a:r>
              <a:rPr lang="en-US" sz="800" i="1" dirty="0" smtClean="0"/>
              <a:t>Source</a:t>
            </a:r>
            <a:r>
              <a:rPr lang="en-US" sz="800" i="1" dirty="0"/>
              <a:t>: https://www.ledsupply.com/blog/ultimate-guide-on-buying-led-strip-lights/</a:t>
            </a:r>
          </a:p>
        </p:txBody>
      </p:sp>
      <p:sp>
        <p:nvSpPr>
          <p:cNvPr id="3" name="2 Rectángulo"/>
          <p:cNvSpPr/>
          <p:nvPr/>
        </p:nvSpPr>
        <p:spPr>
          <a:xfrm>
            <a:off x="683568" y="1124744"/>
            <a:ext cx="7776864" cy="1477328"/>
          </a:xfrm>
          <a:prstGeom prst="rect">
            <a:avLst/>
          </a:prstGeom>
        </p:spPr>
        <p:txBody>
          <a:bodyPr wrap="square">
            <a:spAutoFit/>
          </a:bodyPr>
          <a:lstStyle/>
          <a:p>
            <a:pPr algn="just"/>
            <a:r>
              <a:rPr lang="en-US" dirty="0"/>
              <a:t>Color temperature is how we differentiate the various white colors that an LED can produce. Temperature indicates how ‘warm’ or ‘cool’ the light appears. Temperature is measured in Kelvin with higher temps representing cool colors (blueish hue) and lower temps representing warmer colors (yellowish light you would expect from a bulb).</a:t>
            </a:r>
            <a:endParaRPr lang="es-ES" dirty="0"/>
          </a:p>
        </p:txBody>
      </p:sp>
      <p:sp>
        <p:nvSpPr>
          <p:cNvPr id="4" name="3 Rectángulo"/>
          <p:cNvSpPr/>
          <p:nvPr/>
        </p:nvSpPr>
        <p:spPr>
          <a:xfrm>
            <a:off x="683568" y="2676976"/>
            <a:ext cx="4464496" cy="2862322"/>
          </a:xfrm>
          <a:prstGeom prst="rect">
            <a:avLst/>
          </a:prstGeom>
        </p:spPr>
        <p:txBody>
          <a:bodyPr wrap="square">
            <a:spAutoFit/>
          </a:bodyPr>
          <a:lstStyle/>
          <a:p>
            <a:r>
              <a:rPr lang="en-US" dirty="0"/>
              <a:t>W – </a:t>
            </a:r>
            <a:r>
              <a:rPr lang="en-US" dirty="0" smtClean="0"/>
              <a:t>White. Typically </a:t>
            </a:r>
            <a:r>
              <a:rPr lang="en-US" dirty="0"/>
              <a:t>a single “W” refers to a pure white </a:t>
            </a:r>
            <a:r>
              <a:rPr lang="en-US" dirty="0" smtClean="0"/>
              <a:t>(4000K</a:t>
            </a:r>
            <a:r>
              <a:rPr lang="en-US" dirty="0"/>
              <a:t>). There’s no set standard so make sure to double check.</a:t>
            </a:r>
          </a:p>
          <a:p>
            <a:endParaRPr lang="en-US" dirty="0"/>
          </a:p>
          <a:p>
            <a:r>
              <a:rPr lang="en-US" dirty="0"/>
              <a:t>WW – Warm </a:t>
            </a:r>
            <a:r>
              <a:rPr lang="en-US" dirty="0" smtClean="0"/>
              <a:t>White. Warm </a:t>
            </a:r>
            <a:r>
              <a:rPr lang="en-US" dirty="0"/>
              <a:t>white is usually </a:t>
            </a:r>
            <a:r>
              <a:rPr lang="en-US" dirty="0" smtClean="0"/>
              <a:t>3000K</a:t>
            </a:r>
            <a:r>
              <a:rPr lang="en-US" dirty="0"/>
              <a:t>, similar to the color of an incandescent bulb.</a:t>
            </a:r>
          </a:p>
          <a:p>
            <a:endParaRPr lang="en-US" dirty="0"/>
          </a:p>
          <a:p>
            <a:r>
              <a:rPr lang="en-US" dirty="0"/>
              <a:t>CW – Cold (or cool) </a:t>
            </a:r>
            <a:r>
              <a:rPr lang="en-US" dirty="0" smtClean="0"/>
              <a:t>White. Cold </a:t>
            </a:r>
            <a:r>
              <a:rPr lang="en-US" dirty="0"/>
              <a:t>white is in the </a:t>
            </a:r>
            <a:r>
              <a:rPr lang="en-US" dirty="0" smtClean="0"/>
              <a:t>5000K range.</a:t>
            </a:r>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8592" y="2780928"/>
            <a:ext cx="3131840" cy="234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6211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2520280" cy="369332"/>
          </a:xfrm>
          <a:prstGeom prst="rect">
            <a:avLst/>
          </a:prstGeom>
          <a:noFill/>
        </p:spPr>
        <p:txBody>
          <a:bodyPr wrap="square" rtlCol="0">
            <a:spAutoFit/>
          </a:bodyPr>
          <a:lstStyle/>
          <a:p>
            <a:r>
              <a:rPr lang="es-ES" b="1" dirty="0" smtClean="0"/>
              <a:t>8) </a:t>
            </a:r>
            <a:r>
              <a:rPr lang="es-ES" b="1" dirty="0" err="1" smtClean="0"/>
              <a:t>Power</a:t>
            </a:r>
            <a:r>
              <a:rPr lang="es-ES" b="1" dirty="0" smtClean="0"/>
              <a:t> </a:t>
            </a:r>
            <a:r>
              <a:rPr lang="es-ES" b="1" dirty="0" err="1" smtClean="0"/>
              <a:t>supply</a:t>
            </a:r>
            <a:endParaRPr lang="es-ES" b="1" dirty="0"/>
          </a:p>
        </p:txBody>
      </p:sp>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
        <p:nvSpPr>
          <p:cNvPr id="5" name="4 Rectángulo"/>
          <p:cNvSpPr/>
          <p:nvPr/>
        </p:nvSpPr>
        <p:spPr>
          <a:xfrm>
            <a:off x="611560" y="1082027"/>
            <a:ext cx="7560840" cy="5355312"/>
          </a:xfrm>
          <a:prstGeom prst="rect">
            <a:avLst/>
          </a:prstGeom>
        </p:spPr>
        <p:txBody>
          <a:bodyPr wrap="square">
            <a:spAutoFit/>
          </a:bodyPr>
          <a:lstStyle/>
          <a:p>
            <a:pPr algn="just"/>
            <a:r>
              <a:rPr lang="en-US" dirty="0"/>
              <a:t>Inside the LED strips we can find 4 voltage ranges that we will consider how the main ones. These are: 5VDC, 12 VDC, 24 VDC and 220 VAC</a:t>
            </a:r>
            <a:r>
              <a:rPr lang="en-US" dirty="0" smtClean="0"/>
              <a:t>.</a:t>
            </a:r>
          </a:p>
          <a:p>
            <a:pPr algn="just"/>
            <a:endParaRPr lang="en-US" dirty="0"/>
          </a:p>
          <a:p>
            <a:pPr algn="just"/>
            <a:r>
              <a:rPr lang="en-US" dirty="0"/>
              <a:t>- </a:t>
            </a:r>
            <a:r>
              <a:rPr lang="en-US" b="1" dirty="0"/>
              <a:t>5 VDC LED Strips</a:t>
            </a:r>
            <a:r>
              <a:rPr lang="en-US" dirty="0"/>
              <a:t>: Within this section we can encompass the strips that have direct connection to a USB port and some digital strips. </a:t>
            </a:r>
            <a:r>
              <a:rPr lang="en-US" dirty="0" smtClean="0"/>
              <a:t>Are </a:t>
            </a:r>
            <a:r>
              <a:rPr lang="en-US" dirty="0"/>
              <a:t>not the most common we can find in the market, although it is well to quote them for the user Know</a:t>
            </a:r>
            <a:r>
              <a:rPr lang="en-US" dirty="0" smtClean="0"/>
              <a:t>.</a:t>
            </a:r>
          </a:p>
          <a:p>
            <a:pPr algn="just"/>
            <a:endParaRPr lang="en-US" dirty="0"/>
          </a:p>
          <a:p>
            <a:pPr algn="just"/>
            <a:r>
              <a:rPr lang="en-US" dirty="0"/>
              <a:t>- </a:t>
            </a:r>
            <a:r>
              <a:rPr lang="en-US" b="1" dirty="0"/>
              <a:t>12/24 VDC LED Strips</a:t>
            </a:r>
            <a:r>
              <a:rPr lang="en-US" dirty="0"/>
              <a:t>: </a:t>
            </a:r>
            <a:r>
              <a:rPr lang="en-US" dirty="0" smtClean="0"/>
              <a:t>As </a:t>
            </a:r>
            <a:r>
              <a:rPr lang="en-US" dirty="0"/>
              <a:t>for the advantages that we offer this type of strips is that can be cut every 5 cm in 12 VDC and 10 cm in 24 VDC. With this type of strips, more precise installations can be made than with the strips of direct connection to network. In addition, the Working in low voltage ranges, handling them is simpler and less dangerous. The main drawback of working with this type of strips is the length of the facilities. </a:t>
            </a:r>
            <a:r>
              <a:rPr lang="en-US" dirty="0" smtClean="0"/>
              <a:t>It is recommend </a:t>
            </a:r>
            <a:r>
              <a:rPr lang="en-US" dirty="0"/>
              <a:t>not to make installations of more than 10 meters so as not to have voltage drops and therefore loss of </a:t>
            </a:r>
            <a:r>
              <a:rPr lang="en-US" dirty="0" smtClean="0"/>
              <a:t>Lighting. </a:t>
            </a:r>
            <a:r>
              <a:rPr lang="en-US" dirty="0"/>
              <a:t>In addition, it is necessary to install a transformer that converts the current that pours the mains power to the working voltage of the strips. This condition is a handicap in some facilities where a transformer cannot be installed</a:t>
            </a:r>
            <a:r>
              <a:rPr lang="en-US" dirty="0" smtClean="0"/>
              <a:t>.</a:t>
            </a:r>
            <a:endParaRPr lang="en-US" dirty="0"/>
          </a:p>
        </p:txBody>
      </p:sp>
    </p:spTree>
    <p:extLst>
      <p:ext uri="{BB962C8B-B14F-4D97-AF65-F5344CB8AC3E}">
        <p14:creationId xmlns:p14="http://schemas.microsoft.com/office/powerpoint/2010/main" val="267552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251520" y="692696"/>
            <a:ext cx="2520280" cy="369332"/>
          </a:xfrm>
          <a:prstGeom prst="rect">
            <a:avLst/>
          </a:prstGeom>
          <a:noFill/>
        </p:spPr>
        <p:txBody>
          <a:bodyPr wrap="square" rtlCol="0">
            <a:spAutoFit/>
          </a:bodyPr>
          <a:lstStyle/>
          <a:p>
            <a:r>
              <a:rPr lang="es-ES" b="1" dirty="0" smtClean="0"/>
              <a:t>8) </a:t>
            </a:r>
            <a:r>
              <a:rPr lang="es-ES" b="1" dirty="0" err="1" smtClean="0"/>
              <a:t>Power</a:t>
            </a:r>
            <a:r>
              <a:rPr lang="es-ES" b="1" dirty="0" smtClean="0"/>
              <a:t> </a:t>
            </a:r>
            <a:r>
              <a:rPr lang="es-ES" b="1" dirty="0" err="1" smtClean="0"/>
              <a:t>supply</a:t>
            </a:r>
            <a:endParaRPr lang="es-ES" b="1" dirty="0"/>
          </a:p>
        </p:txBody>
      </p:sp>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2.- LED STRIPS PROPERTIES</a:t>
            </a:r>
            <a:endParaRPr lang="en-US" dirty="0">
              <a:solidFill>
                <a:srgbClr val="C78A0D"/>
              </a:solidFill>
            </a:endParaRPr>
          </a:p>
        </p:txBody>
      </p:sp>
      <p:sp>
        <p:nvSpPr>
          <p:cNvPr id="5" name="4 Rectángulo"/>
          <p:cNvSpPr/>
          <p:nvPr/>
        </p:nvSpPr>
        <p:spPr>
          <a:xfrm>
            <a:off x="735606" y="1196752"/>
            <a:ext cx="7560840" cy="2862322"/>
          </a:xfrm>
          <a:prstGeom prst="rect">
            <a:avLst/>
          </a:prstGeom>
        </p:spPr>
        <p:txBody>
          <a:bodyPr wrap="square">
            <a:spAutoFit/>
          </a:bodyPr>
          <a:lstStyle/>
          <a:p>
            <a:pPr algn="just"/>
            <a:r>
              <a:rPr lang="en-US" dirty="0" smtClean="0"/>
              <a:t>-</a:t>
            </a:r>
            <a:r>
              <a:rPr lang="en-US" dirty="0"/>
              <a:t> </a:t>
            </a:r>
            <a:r>
              <a:rPr lang="en-US" b="1" dirty="0"/>
              <a:t>220 VAC LED Strips</a:t>
            </a:r>
            <a:r>
              <a:rPr lang="en-US" dirty="0"/>
              <a:t>: This type of strips is a "modified" version of the 12/24 VDC strips so that they can be connected directly to the mains by means of an outlet. The main advantage, </a:t>
            </a:r>
            <a:r>
              <a:rPr lang="en-US" dirty="0" smtClean="0"/>
              <a:t>is </a:t>
            </a:r>
            <a:r>
              <a:rPr lang="en-US" dirty="0"/>
              <a:t>that these LED strips are connected directly to the power grid so that we save the so annoying transformer. In addition, with this type of strips the problem of the voltage drop does not exist so that we can make installations of 50 meters linear without any problem. As for the drawbacks, we can find that with this type of strips cannot make more precise installations because you can only make cuts every meter, so the facilities have to be multiples of 1 meter. Also, when working in a high voltage range, it is necessary to be more cautious in its installation and handling.</a:t>
            </a:r>
          </a:p>
        </p:txBody>
      </p:sp>
    </p:spTree>
    <p:extLst>
      <p:ext uri="{BB962C8B-B14F-4D97-AF65-F5344CB8AC3E}">
        <p14:creationId xmlns:p14="http://schemas.microsoft.com/office/powerpoint/2010/main" val="141714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2520280" cy="369332"/>
          </a:xfrm>
          <a:prstGeom prst="rect">
            <a:avLst/>
          </a:prstGeom>
          <a:noFill/>
        </p:spPr>
        <p:txBody>
          <a:bodyPr wrap="square" rtlCol="0">
            <a:spAutoFit/>
          </a:bodyPr>
          <a:lstStyle/>
          <a:p>
            <a:r>
              <a:rPr lang="es-ES" b="1" dirty="0"/>
              <a:t>1</a:t>
            </a:r>
            <a:r>
              <a:rPr lang="es-ES" b="1" dirty="0" smtClean="0"/>
              <a:t>) Neo Pixel. </a:t>
            </a:r>
            <a:r>
              <a:rPr lang="es-ES" b="1" dirty="0" err="1" smtClean="0"/>
              <a:t>Description</a:t>
            </a:r>
            <a:endParaRPr lang="es-ES" b="1" dirty="0"/>
          </a:p>
        </p:txBody>
      </p:sp>
      <p:sp>
        <p:nvSpPr>
          <p:cNvPr id="2" name="1 Rectángulo"/>
          <p:cNvSpPr/>
          <p:nvPr/>
        </p:nvSpPr>
        <p:spPr>
          <a:xfrm>
            <a:off x="467544" y="1196752"/>
            <a:ext cx="7848872" cy="5078313"/>
          </a:xfrm>
          <a:prstGeom prst="rect">
            <a:avLst/>
          </a:prstGeom>
        </p:spPr>
        <p:txBody>
          <a:bodyPr wrap="square">
            <a:spAutoFit/>
          </a:bodyPr>
          <a:lstStyle/>
          <a:p>
            <a:pPr algn="just"/>
            <a:r>
              <a:rPr lang="en-US" dirty="0"/>
              <a:t>“</a:t>
            </a:r>
            <a:r>
              <a:rPr lang="en-US" dirty="0" err="1"/>
              <a:t>NeoPixel</a:t>
            </a:r>
            <a:r>
              <a:rPr lang="en-US" dirty="0"/>
              <a:t>” is </a:t>
            </a:r>
            <a:r>
              <a:rPr lang="en-US" dirty="0" err="1"/>
              <a:t>Adafruit’s</a:t>
            </a:r>
            <a:r>
              <a:rPr lang="en-US" dirty="0"/>
              <a:t> brand for individually-addressable RGB color pixels and strips based on the </a:t>
            </a:r>
            <a:r>
              <a:rPr lang="en-US" b="1" dirty="0"/>
              <a:t>WS2812</a:t>
            </a:r>
            <a:r>
              <a:rPr lang="en-US" dirty="0"/>
              <a:t>, </a:t>
            </a:r>
            <a:r>
              <a:rPr lang="en-US" b="1" dirty="0"/>
              <a:t>WS2811</a:t>
            </a:r>
            <a:r>
              <a:rPr lang="en-US" dirty="0"/>
              <a:t> and </a:t>
            </a:r>
            <a:r>
              <a:rPr lang="en-US" b="1" dirty="0"/>
              <a:t>SK6812</a:t>
            </a:r>
            <a:r>
              <a:rPr lang="en-US" dirty="0"/>
              <a:t> LED/drivers, using a single-wire control </a:t>
            </a:r>
            <a:r>
              <a:rPr lang="en-US" dirty="0" smtClean="0"/>
              <a:t>protocol. </a:t>
            </a:r>
            <a:r>
              <a:rPr lang="en-US" dirty="0" err="1" smtClean="0"/>
              <a:t>NeoPixels</a:t>
            </a:r>
            <a:r>
              <a:rPr lang="en-US" dirty="0" smtClean="0"/>
              <a:t> </a:t>
            </a:r>
            <a:r>
              <a:rPr lang="en-US" dirty="0"/>
              <a:t>don’t just light up on their own; </a:t>
            </a:r>
            <a:r>
              <a:rPr lang="en-US" b="1" dirty="0"/>
              <a:t>they require a microcontroller</a:t>
            </a:r>
            <a:r>
              <a:rPr lang="en-US" dirty="0"/>
              <a:t> (such as Arduino) and some programming</a:t>
            </a:r>
            <a:r>
              <a:rPr lang="en-US" dirty="0" smtClean="0"/>
              <a:t>.</a:t>
            </a:r>
          </a:p>
          <a:p>
            <a:pPr algn="just"/>
            <a:endParaRPr lang="en-US" dirty="0" smtClean="0"/>
          </a:p>
          <a:p>
            <a:r>
              <a:rPr lang="es-ES" b="1" dirty="0" err="1"/>
              <a:t>NeoPixel</a:t>
            </a:r>
            <a:r>
              <a:rPr lang="es-ES" b="1" dirty="0"/>
              <a:t> Digital RGB LED </a:t>
            </a:r>
            <a:r>
              <a:rPr lang="es-ES" b="1" dirty="0" err="1"/>
              <a:t>Weatherproof</a:t>
            </a:r>
            <a:r>
              <a:rPr lang="es-ES" b="1" dirty="0"/>
              <a:t> </a:t>
            </a:r>
            <a:r>
              <a:rPr lang="es-ES" b="1" dirty="0" err="1"/>
              <a:t>Strip</a:t>
            </a:r>
            <a:r>
              <a:rPr lang="es-ES" b="1" dirty="0"/>
              <a:t> </a:t>
            </a:r>
            <a:r>
              <a:rPr lang="es-ES" dirty="0" err="1"/>
              <a:t>is</a:t>
            </a:r>
            <a:r>
              <a:rPr lang="es-ES" dirty="0"/>
              <a:t> </a:t>
            </a:r>
            <a:r>
              <a:rPr lang="es-ES" dirty="0" err="1"/>
              <a:t>available</a:t>
            </a:r>
            <a:r>
              <a:rPr lang="es-ES" dirty="0"/>
              <a:t> in </a:t>
            </a:r>
            <a:r>
              <a:rPr lang="es-ES" dirty="0" err="1"/>
              <a:t>three</a:t>
            </a:r>
            <a:r>
              <a:rPr lang="es-ES" dirty="0"/>
              <a:t> </a:t>
            </a:r>
            <a:r>
              <a:rPr lang="es-ES" dirty="0" err="1"/>
              <a:t>different</a:t>
            </a:r>
            <a:r>
              <a:rPr lang="es-ES" dirty="0"/>
              <a:t> “</a:t>
            </a:r>
            <a:r>
              <a:rPr lang="es-ES" dirty="0" err="1"/>
              <a:t>densities</a:t>
            </a:r>
            <a:r>
              <a:rPr lang="es-ES" dirty="0"/>
              <a:t>”: 30, 60 and 144 </a:t>
            </a:r>
            <a:r>
              <a:rPr lang="es-ES" dirty="0" err="1"/>
              <a:t>LEDs</a:t>
            </a:r>
            <a:r>
              <a:rPr lang="es-ES" dirty="0"/>
              <a:t> per meter, </a:t>
            </a:r>
            <a:r>
              <a:rPr lang="es-ES" dirty="0" err="1"/>
              <a:t>on</a:t>
            </a:r>
            <a:r>
              <a:rPr lang="es-ES" dirty="0"/>
              <a:t> a </a:t>
            </a:r>
            <a:r>
              <a:rPr lang="es-ES" dirty="0" err="1"/>
              <a:t>white</a:t>
            </a:r>
            <a:r>
              <a:rPr lang="es-ES" dirty="0"/>
              <a:t> </a:t>
            </a:r>
            <a:r>
              <a:rPr lang="es-ES" dirty="0" err="1"/>
              <a:t>or</a:t>
            </a:r>
            <a:r>
              <a:rPr lang="es-ES" dirty="0"/>
              <a:t> </a:t>
            </a:r>
            <a:r>
              <a:rPr lang="es-ES" dirty="0" err="1"/>
              <a:t>black</a:t>
            </a:r>
            <a:r>
              <a:rPr lang="es-ES" dirty="0"/>
              <a:t> </a:t>
            </a:r>
            <a:r>
              <a:rPr lang="es-ES" dirty="0" err="1"/>
              <a:t>backing</a:t>
            </a:r>
            <a:r>
              <a:rPr lang="es-ES" dirty="0"/>
              <a:t> </a:t>
            </a:r>
            <a:r>
              <a:rPr lang="es-ES" dirty="0" err="1"/>
              <a:t>strip</a:t>
            </a:r>
            <a:r>
              <a:rPr lang="es-ES" dirty="0"/>
              <a:t>.</a:t>
            </a:r>
          </a:p>
          <a:p>
            <a:pPr lvl="1"/>
            <a:r>
              <a:rPr lang="es-ES" b="1" dirty="0"/>
              <a:t>30 </a:t>
            </a:r>
            <a:r>
              <a:rPr lang="es-ES" b="1" dirty="0" err="1"/>
              <a:t>LEDs</a:t>
            </a:r>
            <a:r>
              <a:rPr lang="es-ES" b="1" dirty="0"/>
              <a:t> per </a:t>
            </a:r>
            <a:r>
              <a:rPr lang="es-ES" b="1" dirty="0" smtClean="0"/>
              <a:t>meter,</a:t>
            </a:r>
          </a:p>
          <a:p>
            <a:pPr lvl="1"/>
            <a:r>
              <a:rPr lang="es-ES" b="1" dirty="0" smtClean="0"/>
              <a:t>60 </a:t>
            </a:r>
            <a:r>
              <a:rPr lang="es-ES" b="1" dirty="0" err="1"/>
              <a:t>LEDs</a:t>
            </a:r>
            <a:r>
              <a:rPr lang="es-ES" b="1" dirty="0"/>
              <a:t> per meter,</a:t>
            </a:r>
          </a:p>
          <a:p>
            <a:pPr lvl="1"/>
            <a:r>
              <a:rPr lang="es-ES" b="1" dirty="0" smtClean="0"/>
              <a:t>144 </a:t>
            </a:r>
            <a:r>
              <a:rPr lang="es-ES" b="1" dirty="0" err="1"/>
              <a:t>LEDs</a:t>
            </a:r>
            <a:r>
              <a:rPr lang="es-ES" b="1" dirty="0"/>
              <a:t> per meter</a:t>
            </a:r>
            <a:r>
              <a:rPr lang="es-ES" b="1" dirty="0" smtClean="0"/>
              <a:t>,</a:t>
            </a:r>
          </a:p>
          <a:p>
            <a:pPr lvl="1"/>
            <a:endParaRPr lang="es-ES" b="1" dirty="0"/>
          </a:p>
          <a:p>
            <a:r>
              <a:rPr lang="es-ES" dirty="0" err="1" smtClean="0"/>
              <a:t>The</a:t>
            </a:r>
            <a:r>
              <a:rPr lang="es-ES" dirty="0"/>
              <a:t> </a:t>
            </a:r>
            <a:r>
              <a:rPr lang="es-ES" i="1" dirty="0" err="1"/>
              <a:t>approximate</a:t>
            </a:r>
            <a:r>
              <a:rPr lang="es-ES" dirty="0"/>
              <a:t> </a:t>
            </a:r>
            <a:r>
              <a:rPr lang="es-ES" dirty="0" err="1"/>
              <a:t>peak</a:t>
            </a:r>
            <a:r>
              <a:rPr lang="es-ES" dirty="0"/>
              <a:t> </a:t>
            </a:r>
            <a:r>
              <a:rPr lang="es-ES" dirty="0" err="1"/>
              <a:t>power</a:t>
            </a:r>
            <a:r>
              <a:rPr lang="es-ES" dirty="0"/>
              <a:t> use (</a:t>
            </a:r>
            <a:r>
              <a:rPr lang="es-ES" dirty="0" err="1"/>
              <a:t>all</a:t>
            </a:r>
            <a:r>
              <a:rPr lang="es-ES" dirty="0"/>
              <a:t> </a:t>
            </a:r>
            <a:r>
              <a:rPr lang="es-ES" dirty="0" err="1"/>
              <a:t>LEDs</a:t>
            </a:r>
            <a:r>
              <a:rPr lang="es-ES" dirty="0"/>
              <a:t> </a:t>
            </a:r>
            <a:r>
              <a:rPr lang="es-ES" dirty="0" err="1"/>
              <a:t>on</a:t>
            </a:r>
            <a:r>
              <a:rPr lang="es-ES" dirty="0"/>
              <a:t> at </a:t>
            </a:r>
            <a:r>
              <a:rPr lang="es-ES" dirty="0" err="1"/>
              <a:t>maximum</a:t>
            </a:r>
            <a:r>
              <a:rPr lang="es-ES" dirty="0"/>
              <a:t> </a:t>
            </a:r>
            <a:r>
              <a:rPr lang="es-ES" dirty="0" err="1"/>
              <a:t>brightness</a:t>
            </a:r>
            <a:r>
              <a:rPr lang="es-ES" dirty="0"/>
              <a:t>) per meter </a:t>
            </a:r>
            <a:r>
              <a:rPr lang="es-ES" dirty="0" err="1"/>
              <a:t>is</a:t>
            </a:r>
            <a:r>
              <a:rPr lang="es-ES" dirty="0"/>
              <a:t>:</a:t>
            </a:r>
          </a:p>
          <a:p>
            <a:pPr lvl="1"/>
            <a:r>
              <a:rPr lang="es-ES" b="1" dirty="0"/>
              <a:t>30</a:t>
            </a:r>
            <a:r>
              <a:rPr lang="es-ES" dirty="0"/>
              <a:t> </a:t>
            </a:r>
            <a:r>
              <a:rPr lang="es-ES" dirty="0" err="1"/>
              <a:t>LEDs</a:t>
            </a:r>
            <a:r>
              <a:rPr lang="es-ES" dirty="0"/>
              <a:t>: 9 Watts (</a:t>
            </a:r>
            <a:r>
              <a:rPr lang="es-ES" dirty="0" err="1"/>
              <a:t>about</a:t>
            </a:r>
            <a:r>
              <a:rPr lang="es-ES" dirty="0"/>
              <a:t> 1.8 </a:t>
            </a:r>
            <a:r>
              <a:rPr lang="es-ES" dirty="0" err="1"/>
              <a:t>Amps</a:t>
            </a:r>
            <a:r>
              <a:rPr lang="es-ES" dirty="0"/>
              <a:t> at 5 Volts).</a:t>
            </a:r>
          </a:p>
          <a:p>
            <a:pPr lvl="1"/>
            <a:r>
              <a:rPr lang="es-ES" b="1" dirty="0"/>
              <a:t>60</a:t>
            </a:r>
            <a:r>
              <a:rPr lang="es-ES" dirty="0"/>
              <a:t> </a:t>
            </a:r>
            <a:r>
              <a:rPr lang="es-ES" dirty="0" err="1"/>
              <a:t>LEDs</a:t>
            </a:r>
            <a:r>
              <a:rPr lang="es-ES" dirty="0"/>
              <a:t>: 18 Watts (</a:t>
            </a:r>
            <a:r>
              <a:rPr lang="es-ES" dirty="0" err="1"/>
              <a:t>about</a:t>
            </a:r>
            <a:r>
              <a:rPr lang="es-ES" dirty="0"/>
              <a:t> 3.6 </a:t>
            </a:r>
            <a:r>
              <a:rPr lang="es-ES" dirty="0" err="1"/>
              <a:t>Amps</a:t>
            </a:r>
            <a:r>
              <a:rPr lang="es-ES" dirty="0"/>
              <a:t> at 5 Volts).</a:t>
            </a:r>
          </a:p>
          <a:p>
            <a:pPr lvl="1"/>
            <a:r>
              <a:rPr lang="es-ES" b="1" dirty="0"/>
              <a:t>144</a:t>
            </a:r>
            <a:r>
              <a:rPr lang="es-ES" dirty="0"/>
              <a:t> </a:t>
            </a:r>
            <a:r>
              <a:rPr lang="es-ES" dirty="0" err="1"/>
              <a:t>LEDs</a:t>
            </a:r>
            <a:r>
              <a:rPr lang="es-ES" dirty="0"/>
              <a:t> : 43 watts (8.6 </a:t>
            </a:r>
            <a:r>
              <a:rPr lang="es-ES" dirty="0" err="1"/>
              <a:t>Amps</a:t>
            </a:r>
            <a:r>
              <a:rPr lang="es-ES" dirty="0"/>
              <a:t> at 5 Volts</a:t>
            </a:r>
            <a:r>
              <a:rPr lang="es-ES" dirty="0" smtClean="0"/>
              <a:t>).</a:t>
            </a:r>
          </a:p>
          <a:p>
            <a:pPr lvl="1"/>
            <a:endParaRPr lang="es-ES" dirty="0"/>
          </a:p>
          <a:p>
            <a:r>
              <a:rPr lang="es-ES" dirty="0" err="1"/>
              <a:t>Mixed</a:t>
            </a:r>
            <a:r>
              <a:rPr lang="es-ES" dirty="0"/>
              <a:t> </a:t>
            </a:r>
            <a:r>
              <a:rPr lang="es-ES" dirty="0" err="1"/>
              <a:t>colors</a:t>
            </a:r>
            <a:r>
              <a:rPr lang="es-ES" dirty="0"/>
              <a:t> and </a:t>
            </a:r>
            <a:r>
              <a:rPr lang="es-ES" dirty="0" err="1"/>
              <a:t>lower</a:t>
            </a:r>
            <a:r>
              <a:rPr lang="es-ES" dirty="0"/>
              <a:t> </a:t>
            </a:r>
            <a:r>
              <a:rPr lang="es-ES" dirty="0" err="1"/>
              <a:t>brightness</a:t>
            </a:r>
            <a:r>
              <a:rPr lang="es-ES" dirty="0"/>
              <a:t> </a:t>
            </a:r>
            <a:r>
              <a:rPr lang="es-ES" dirty="0" err="1"/>
              <a:t>settings</a:t>
            </a:r>
            <a:r>
              <a:rPr lang="es-ES" dirty="0"/>
              <a:t> </a:t>
            </a:r>
            <a:r>
              <a:rPr lang="es-ES" dirty="0" err="1"/>
              <a:t>will</a:t>
            </a:r>
            <a:r>
              <a:rPr lang="es-ES" dirty="0"/>
              <a:t> use </a:t>
            </a:r>
            <a:r>
              <a:rPr lang="es-ES" dirty="0" err="1"/>
              <a:t>proportionally</a:t>
            </a:r>
            <a:r>
              <a:rPr lang="es-ES" dirty="0"/>
              <a:t> </a:t>
            </a:r>
            <a:r>
              <a:rPr lang="es-ES" dirty="0" err="1"/>
              <a:t>less</a:t>
            </a:r>
            <a:r>
              <a:rPr lang="es-ES" dirty="0"/>
              <a:t> </a:t>
            </a:r>
            <a:r>
              <a:rPr lang="es-ES" dirty="0" err="1"/>
              <a:t>power</a:t>
            </a:r>
            <a:r>
              <a:rPr lang="es-ES" dirty="0" smtClean="0"/>
              <a:t>.</a:t>
            </a:r>
            <a:endParaRPr lang="es-ES" dirty="0"/>
          </a:p>
        </p:txBody>
      </p:sp>
    </p:spTree>
    <p:extLst>
      <p:ext uri="{BB962C8B-B14F-4D97-AF65-F5344CB8AC3E}">
        <p14:creationId xmlns:p14="http://schemas.microsoft.com/office/powerpoint/2010/main" val="33191872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9213" y="1556792"/>
            <a:ext cx="7088886" cy="4153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251520" y="692696"/>
            <a:ext cx="2520280" cy="369332"/>
          </a:xfrm>
          <a:prstGeom prst="rect">
            <a:avLst/>
          </a:prstGeom>
          <a:noFill/>
        </p:spPr>
        <p:txBody>
          <a:bodyPr wrap="square" rtlCol="0">
            <a:spAutoFit/>
          </a:bodyPr>
          <a:lstStyle/>
          <a:p>
            <a:r>
              <a:rPr lang="es-ES" b="1" dirty="0"/>
              <a:t>1</a:t>
            </a:r>
            <a:r>
              <a:rPr lang="es-ES" b="1" dirty="0" smtClean="0"/>
              <a:t>) Neo Pixel. </a:t>
            </a:r>
            <a:r>
              <a:rPr lang="es-ES" b="1" dirty="0" err="1" smtClean="0"/>
              <a:t>Wiring</a:t>
            </a:r>
            <a:endParaRPr lang="es-ES" b="1" dirty="0"/>
          </a:p>
        </p:txBody>
      </p:sp>
      <p:sp>
        <p:nvSpPr>
          <p:cNvPr id="7" name="6 Rectángulo"/>
          <p:cNvSpPr/>
          <p:nvPr/>
        </p:nvSpPr>
        <p:spPr>
          <a:xfrm>
            <a:off x="3491880" y="5877272"/>
            <a:ext cx="1622560" cy="215444"/>
          </a:xfrm>
          <a:prstGeom prst="rect">
            <a:avLst/>
          </a:prstGeom>
        </p:spPr>
        <p:txBody>
          <a:bodyPr wrap="none">
            <a:spAutoFit/>
          </a:bodyPr>
          <a:lstStyle/>
          <a:p>
            <a:r>
              <a:rPr lang="en-US" sz="800" i="1" dirty="0" smtClean="0"/>
              <a:t>Source</a:t>
            </a:r>
            <a:r>
              <a:rPr lang="en-US" sz="800" i="1" dirty="0"/>
              <a:t>: https</a:t>
            </a:r>
            <a:r>
              <a:rPr lang="en-US" sz="800" i="1" dirty="0" smtClean="0"/>
              <a:t>://www.adafruit.com</a:t>
            </a:r>
            <a:endParaRPr lang="en-US" sz="800" i="1" dirty="0"/>
          </a:p>
        </p:txBody>
      </p:sp>
    </p:spTree>
    <p:extLst>
      <p:ext uri="{BB962C8B-B14F-4D97-AF65-F5344CB8AC3E}">
        <p14:creationId xmlns:p14="http://schemas.microsoft.com/office/powerpoint/2010/main" val="23543192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2520280" cy="369332"/>
          </a:xfrm>
          <a:prstGeom prst="rect">
            <a:avLst/>
          </a:prstGeom>
          <a:noFill/>
        </p:spPr>
        <p:txBody>
          <a:bodyPr wrap="square" rtlCol="0">
            <a:spAutoFit/>
          </a:bodyPr>
          <a:lstStyle/>
          <a:p>
            <a:r>
              <a:rPr lang="es-ES" b="1" dirty="0"/>
              <a:t>1</a:t>
            </a:r>
            <a:r>
              <a:rPr lang="es-ES" b="1" dirty="0" smtClean="0"/>
              <a:t>) Neo Pixel. </a:t>
            </a:r>
            <a:r>
              <a:rPr lang="es-ES" b="1" dirty="0" err="1" smtClean="0"/>
              <a:t>Code</a:t>
            </a:r>
            <a:endParaRPr lang="es-ES" b="1" dirty="0"/>
          </a:p>
        </p:txBody>
      </p:sp>
      <p:sp>
        <p:nvSpPr>
          <p:cNvPr id="2" name="1 Rectángulo"/>
          <p:cNvSpPr/>
          <p:nvPr/>
        </p:nvSpPr>
        <p:spPr>
          <a:xfrm>
            <a:off x="683568" y="1052736"/>
            <a:ext cx="7560840" cy="1754326"/>
          </a:xfrm>
          <a:prstGeom prst="rect">
            <a:avLst/>
          </a:prstGeom>
        </p:spPr>
        <p:txBody>
          <a:bodyPr wrap="square">
            <a:spAutoFit/>
          </a:bodyPr>
          <a:lstStyle/>
          <a:p>
            <a:r>
              <a:rPr lang="en-US" dirty="0"/>
              <a:t>Recent versions of the Arduino IDE (1.6.2 and later) make library installation super easy via the Library Manager interface. From the Sketch menu, &gt; Include Library &gt; Manage Libraries...  In the text input box type in "</a:t>
            </a:r>
            <a:r>
              <a:rPr lang="en-US" dirty="0" err="1"/>
              <a:t>NeoPixel</a:t>
            </a:r>
            <a:r>
              <a:rPr lang="en-US" dirty="0"/>
              <a:t>". Look for "</a:t>
            </a:r>
            <a:r>
              <a:rPr lang="en-US" dirty="0" err="1"/>
              <a:t>Adafruit</a:t>
            </a:r>
            <a:r>
              <a:rPr lang="en-US" dirty="0"/>
              <a:t> </a:t>
            </a:r>
            <a:r>
              <a:rPr lang="en-US" dirty="0" err="1"/>
              <a:t>NeoPixel</a:t>
            </a:r>
            <a:r>
              <a:rPr lang="en-US" dirty="0"/>
              <a:t> by </a:t>
            </a:r>
            <a:r>
              <a:rPr lang="en-US" dirty="0" err="1"/>
              <a:t>Adafruit</a:t>
            </a:r>
            <a:r>
              <a:rPr lang="en-US" dirty="0"/>
              <a:t>" and select the latest version by clicking on the popup menu next to the Install button. Then click on the Install button. After it's installed, you can click the "close" button.</a:t>
            </a:r>
            <a:endParaRPr lang="es-E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522" y="2996952"/>
            <a:ext cx="6180931" cy="3538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3491880" y="6535421"/>
            <a:ext cx="1622560" cy="215444"/>
          </a:xfrm>
          <a:prstGeom prst="rect">
            <a:avLst/>
          </a:prstGeom>
        </p:spPr>
        <p:txBody>
          <a:bodyPr wrap="none">
            <a:spAutoFit/>
          </a:bodyPr>
          <a:lstStyle/>
          <a:p>
            <a:r>
              <a:rPr lang="en-US" sz="800" i="1" dirty="0" smtClean="0"/>
              <a:t>Source</a:t>
            </a:r>
            <a:r>
              <a:rPr lang="en-US" sz="800" i="1" dirty="0"/>
              <a:t>: https</a:t>
            </a:r>
            <a:r>
              <a:rPr lang="en-US" sz="800" i="1" dirty="0" smtClean="0"/>
              <a:t>://www.adafruit.com</a:t>
            </a:r>
            <a:endParaRPr lang="en-US" sz="800" i="1" dirty="0"/>
          </a:p>
        </p:txBody>
      </p:sp>
    </p:spTree>
    <p:extLst>
      <p:ext uri="{BB962C8B-B14F-4D97-AF65-F5344CB8AC3E}">
        <p14:creationId xmlns:p14="http://schemas.microsoft.com/office/powerpoint/2010/main" val="17070532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2520280" cy="369332"/>
          </a:xfrm>
          <a:prstGeom prst="rect">
            <a:avLst/>
          </a:prstGeom>
          <a:noFill/>
        </p:spPr>
        <p:txBody>
          <a:bodyPr wrap="square" rtlCol="0">
            <a:spAutoFit/>
          </a:bodyPr>
          <a:lstStyle/>
          <a:p>
            <a:r>
              <a:rPr lang="es-ES" b="1" dirty="0"/>
              <a:t>1</a:t>
            </a:r>
            <a:r>
              <a:rPr lang="es-ES" b="1" dirty="0" smtClean="0"/>
              <a:t>) Neo Pixel. </a:t>
            </a:r>
            <a:r>
              <a:rPr lang="es-ES" b="1" dirty="0" err="1" smtClean="0"/>
              <a:t>Code</a:t>
            </a:r>
            <a:endParaRPr lang="es-ES" b="1" dirty="0"/>
          </a:p>
        </p:txBody>
      </p:sp>
      <p:sp>
        <p:nvSpPr>
          <p:cNvPr id="3" name="2 Rectángulo"/>
          <p:cNvSpPr/>
          <p:nvPr/>
        </p:nvSpPr>
        <p:spPr>
          <a:xfrm>
            <a:off x="755576" y="1166843"/>
            <a:ext cx="7632848" cy="2862322"/>
          </a:xfrm>
          <a:prstGeom prst="rect">
            <a:avLst/>
          </a:prstGeom>
        </p:spPr>
        <p:txBody>
          <a:bodyPr wrap="square">
            <a:spAutoFit/>
          </a:bodyPr>
          <a:lstStyle/>
          <a:p>
            <a:pPr algn="just"/>
            <a:r>
              <a:rPr lang="en-US" dirty="0"/>
              <a:t>Launch the Arduino IDE. From the File menu, select </a:t>
            </a:r>
            <a:r>
              <a:rPr lang="en-US" dirty="0" err="1"/>
              <a:t>Sketchbook→Libraries→Adafruit_NeoPixel→strandtest</a:t>
            </a:r>
            <a:endParaRPr lang="en-US" dirty="0"/>
          </a:p>
          <a:p>
            <a:pPr algn="just"/>
            <a:endParaRPr lang="en-US" dirty="0"/>
          </a:p>
          <a:p>
            <a:pPr algn="just"/>
            <a:r>
              <a:rPr lang="en-US" dirty="0"/>
              <a:t>(If the </a:t>
            </a:r>
            <a:r>
              <a:rPr lang="en-US" dirty="0" err="1"/>
              <a:t>Adafruit_NeoPixel</a:t>
            </a:r>
            <a:r>
              <a:rPr lang="en-US" dirty="0"/>
              <a:t> rollover menu is not present, the library has not been correctly installed, or the IDE needs to be restarted after installation. Check the installation steps above to confirm it’s properly named and located.)</a:t>
            </a:r>
          </a:p>
          <a:p>
            <a:pPr algn="just"/>
            <a:endParaRPr lang="en-US" dirty="0"/>
          </a:p>
          <a:p>
            <a:pPr algn="just"/>
            <a:r>
              <a:rPr lang="en-US" dirty="0"/>
              <a:t>Select your board type and serial port from the Tools menu, and try uploading to the board. If the </a:t>
            </a:r>
            <a:r>
              <a:rPr lang="en-US" dirty="0" err="1"/>
              <a:t>NeoPixels</a:t>
            </a:r>
            <a:r>
              <a:rPr lang="en-US" dirty="0"/>
              <a:t> are connected and powered as previously described, you should see a little light show.</a:t>
            </a:r>
            <a:endParaRPr lang="es-ES" dirty="0"/>
          </a:p>
        </p:txBody>
      </p:sp>
    </p:spTree>
    <p:extLst>
      <p:ext uri="{BB962C8B-B14F-4D97-AF65-F5344CB8AC3E}">
        <p14:creationId xmlns:p14="http://schemas.microsoft.com/office/powerpoint/2010/main" val="4064388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4752528" cy="369332"/>
          </a:xfrm>
          <a:prstGeom prst="rect">
            <a:avLst/>
          </a:prstGeom>
          <a:noFill/>
        </p:spPr>
        <p:txBody>
          <a:bodyPr wrap="square" rtlCol="0">
            <a:spAutoFit/>
          </a:bodyPr>
          <a:lstStyle/>
          <a:p>
            <a:r>
              <a:rPr lang="es-ES" b="1" dirty="0"/>
              <a:t>1</a:t>
            </a:r>
            <a:r>
              <a:rPr lang="es-ES" b="1" dirty="0" smtClean="0"/>
              <a:t>) Neo Pixel. </a:t>
            </a:r>
            <a:r>
              <a:rPr lang="es-ES" b="1" dirty="0" err="1" smtClean="0"/>
              <a:t>Code</a:t>
            </a:r>
            <a:r>
              <a:rPr lang="es-ES" b="1" dirty="0" smtClean="0"/>
              <a:t> </a:t>
            </a:r>
            <a:r>
              <a:rPr lang="es-ES" b="1" dirty="0" err="1" smtClean="0"/>
              <a:t>with</a:t>
            </a:r>
            <a:r>
              <a:rPr lang="es-ES" b="1" dirty="0" smtClean="0"/>
              <a:t> </a:t>
            </a:r>
            <a:r>
              <a:rPr lang="es-ES" b="1" dirty="0" err="1" smtClean="0"/>
              <a:t>Neopixel</a:t>
            </a:r>
            <a:r>
              <a:rPr lang="es-ES" b="1" dirty="0" smtClean="0"/>
              <a:t> </a:t>
            </a:r>
            <a:r>
              <a:rPr lang="es-ES" b="1" dirty="0" err="1" smtClean="0"/>
              <a:t>library</a:t>
            </a:r>
            <a:endParaRPr lang="es-ES" b="1" dirty="0"/>
          </a:p>
        </p:txBody>
      </p:sp>
      <p:sp>
        <p:nvSpPr>
          <p:cNvPr id="5" name="4 Rectángulo"/>
          <p:cNvSpPr/>
          <p:nvPr/>
        </p:nvSpPr>
        <p:spPr>
          <a:xfrm>
            <a:off x="702118" y="1220554"/>
            <a:ext cx="7704856" cy="4524315"/>
          </a:xfrm>
          <a:prstGeom prst="rect">
            <a:avLst/>
          </a:prstGeom>
          <a:solidFill>
            <a:schemeClr val="bg1">
              <a:lumMod val="85000"/>
            </a:schemeClr>
          </a:solidFill>
        </p:spPr>
        <p:txBody>
          <a:bodyPr wrap="square">
            <a:spAutoFit/>
          </a:bodyPr>
          <a:lstStyle/>
          <a:p>
            <a:r>
              <a:rPr lang="es-ES" sz="1600" dirty="0"/>
              <a:t>#</a:t>
            </a:r>
            <a:r>
              <a:rPr lang="es-ES" sz="1600" dirty="0" err="1"/>
              <a:t>include</a:t>
            </a:r>
            <a:r>
              <a:rPr lang="es-ES" sz="1600" dirty="0"/>
              <a:t> &lt;</a:t>
            </a:r>
            <a:r>
              <a:rPr lang="es-ES" sz="1600" dirty="0" err="1"/>
              <a:t>Adafruit_NeoPixel.h</a:t>
            </a:r>
            <a:r>
              <a:rPr lang="es-ES" sz="1600" dirty="0"/>
              <a:t>&gt;</a:t>
            </a:r>
          </a:p>
          <a:p>
            <a:r>
              <a:rPr lang="es-ES" sz="1600" dirty="0"/>
              <a:t> </a:t>
            </a:r>
          </a:p>
          <a:p>
            <a:r>
              <a:rPr lang="es-ES" sz="1600" dirty="0"/>
              <a:t>#define PIN       6  // Pin </a:t>
            </a:r>
            <a:r>
              <a:rPr lang="es-ES" sz="1600" dirty="0" err="1" smtClean="0"/>
              <a:t>where</a:t>
            </a:r>
            <a:r>
              <a:rPr lang="es-ES" sz="1600" dirty="0" smtClean="0"/>
              <a:t> </a:t>
            </a:r>
            <a:r>
              <a:rPr lang="es-ES" sz="1600" dirty="0" err="1" smtClean="0"/>
              <a:t>we</a:t>
            </a:r>
            <a:r>
              <a:rPr lang="es-ES" sz="1600" dirty="0" smtClean="0"/>
              <a:t> </a:t>
            </a:r>
            <a:r>
              <a:rPr lang="es-ES" sz="1600" dirty="0" err="1" smtClean="0"/>
              <a:t>have</a:t>
            </a:r>
            <a:r>
              <a:rPr lang="es-ES" sz="1600" dirty="0" smtClean="0"/>
              <a:t> </a:t>
            </a:r>
            <a:r>
              <a:rPr lang="es-ES" sz="1600" dirty="0" err="1" smtClean="0"/>
              <a:t>connected</a:t>
            </a:r>
            <a:r>
              <a:rPr lang="es-ES" sz="1600" dirty="0" smtClean="0"/>
              <a:t> </a:t>
            </a:r>
            <a:r>
              <a:rPr lang="es-ES" sz="1600" dirty="0" err="1" smtClean="0"/>
              <a:t>NeoPixel</a:t>
            </a:r>
            <a:r>
              <a:rPr lang="es-ES" sz="1600" dirty="0" smtClean="0"/>
              <a:t> </a:t>
            </a:r>
            <a:r>
              <a:rPr lang="es-ES" sz="1600" dirty="0" err="1" smtClean="0"/>
              <a:t>strip</a:t>
            </a:r>
            <a:endParaRPr lang="es-ES" sz="1600" dirty="0"/>
          </a:p>
          <a:p>
            <a:r>
              <a:rPr lang="es-ES" sz="1600" dirty="0"/>
              <a:t>#define NUMPIXELS 60 // </a:t>
            </a:r>
            <a:r>
              <a:rPr lang="es-ES" sz="1600" dirty="0" err="1" smtClean="0"/>
              <a:t>Number</a:t>
            </a:r>
            <a:r>
              <a:rPr lang="es-ES" sz="1600" dirty="0" smtClean="0"/>
              <a:t> of </a:t>
            </a:r>
            <a:r>
              <a:rPr lang="es-ES" sz="1600" dirty="0" err="1" smtClean="0"/>
              <a:t>pixels</a:t>
            </a:r>
            <a:r>
              <a:rPr lang="es-ES" sz="1600" dirty="0" smtClean="0"/>
              <a:t> </a:t>
            </a:r>
            <a:r>
              <a:rPr lang="es-ES" sz="1600" dirty="0" err="1" smtClean="0"/>
              <a:t>or</a:t>
            </a:r>
            <a:r>
              <a:rPr lang="es-ES" sz="1600" dirty="0" smtClean="0"/>
              <a:t> </a:t>
            </a:r>
            <a:r>
              <a:rPr lang="es-ES" sz="1600" dirty="0" err="1"/>
              <a:t>LEDs</a:t>
            </a:r>
            <a:endParaRPr lang="es-ES" sz="1600" dirty="0"/>
          </a:p>
          <a:p>
            <a:r>
              <a:rPr lang="es-ES" sz="1600" dirty="0"/>
              <a:t> </a:t>
            </a:r>
          </a:p>
          <a:p>
            <a:r>
              <a:rPr lang="es-ES" sz="1600" dirty="0" smtClean="0"/>
              <a:t>//</a:t>
            </a:r>
            <a:r>
              <a:rPr lang="es-ES" sz="1600" dirty="0"/>
              <a:t>   NEO_KHZ800  800 KHz </a:t>
            </a:r>
            <a:r>
              <a:rPr lang="es-ES" sz="1600" dirty="0" err="1"/>
              <a:t>bitstream</a:t>
            </a:r>
            <a:r>
              <a:rPr lang="es-ES" sz="1600" dirty="0"/>
              <a:t> (</a:t>
            </a:r>
            <a:r>
              <a:rPr lang="es-ES" sz="1600" dirty="0" err="1"/>
              <a:t>most</a:t>
            </a:r>
            <a:r>
              <a:rPr lang="es-ES" sz="1600" dirty="0"/>
              <a:t> </a:t>
            </a:r>
            <a:r>
              <a:rPr lang="es-ES" sz="1600" dirty="0" err="1"/>
              <a:t>NeoPixel</a:t>
            </a:r>
            <a:r>
              <a:rPr lang="es-ES" sz="1600" dirty="0"/>
              <a:t> </a:t>
            </a:r>
            <a:r>
              <a:rPr lang="es-ES" sz="1600" dirty="0" err="1"/>
              <a:t>products</a:t>
            </a:r>
            <a:r>
              <a:rPr lang="es-ES" sz="1600" dirty="0"/>
              <a:t> w/WS2812 </a:t>
            </a:r>
            <a:r>
              <a:rPr lang="es-ES" sz="1600" dirty="0" err="1"/>
              <a:t>LEDs</a:t>
            </a:r>
            <a:r>
              <a:rPr lang="es-ES" sz="1600" dirty="0"/>
              <a:t>)</a:t>
            </a:r>
          </a:p>
          <a:p>
            <a:r>
              <a:rPr lang="es-ES" sz="1600" dirty="0"/>
              <a:t>//   NEO_KHZ400  400 KHz (</a:t>
            </a:r>
            <a:r>
              <a:rPr lang="es-ES" sz="1600" dirty="0" err="1"/>
              <a:t>classic</a:t>
            </a:r>
            <a:r>
              <a:rPr lang="es-ES" sz="1600" dirty="0"/>
              <a:t> 'v1' (</a:t>
            </a:r>
            <a:r>
              <a:rPr lang="es-ES" sz="1600" dirty="0" err="1"/>
              <a:t>not</a:t>
            </a:r>
            <a:r>
              <a:rPr lang="es-ES" sz="1600" dirty="0"/>
              <a:t> v2) FLORA </a:t>
            </a:r>
            <a:r>
              <a:rPr lang="es-ES" sz="1600" dirty="0" err="1"/>
              <a:t>pixels</a:t>
            </a:r>
            <a:r>
              <a:rPr lang="es-ES" sz="1600" dirty="0"/>
              <a:t>, WS2811 drivers)</a:t>
            </a:r>
          </a:p>
          <a:p>
            <a:r>
              <a:rPr lang="es-ES" sz="1600" dirty="0"/>
              <a:t>//   NEO_GRB     </a:t>
            </a:r>
            <a:r>
              <a:rPr lang="es-ES" sz="1600" dirty="0" err="1"/>
              <a:t>Pixels</a:t>
            </a:r>
            <a:r>
              <a:rPr lang="es-ES" sz="1600" dirty="0"/>
              <a:t> are </a:t>
            </a:r>
            <a:r>
              <a:rPr lang="es-ES" sz="1600" dirty="0" err="1"/>
              <a:t>wired</a:t>
            </a:r>
            <a:r>
              <a:rPr lang="es-ES" sz="1600" dirty="0"/>
              <a:t> </a:t>
            </a:r>
            <a:r>
              <a:rPr lang="es-ES" sz="1600" dirty="0" err="1"/>
              <a:t>for</a:t>
            </a:r>
            <a:r>
              <a:rPr lang="es-ES" sz="1600" dirty="0"/>
              <a:t> GRB </a:t>
            </a:r>
            <a:r>
              <a:rPr lang="es-ES" sz="1600" dirty="0" err="1"/>
              <a:t>bitstream</a:t>
            </a:r>
            <a:r>
              <a:rPr lang="es-ES" sz="1600" dirty="0"/>
              <a:t> (</a:t>
            </a:r>
            <a:r>
              <a:rPr lang="es-ES" sz="1600" dirty="0" err="1"/>
              <a:t>most</a:t>
            </a:r>
            <a:r>
              <a:rPr lang="es-ES" sz="1600" dirty="0"/>
              <a:t> </a:t>
            </a:r>
            <a:r>
              <a:rPr lang="es-ES" sz="1600" dirty="0" err="1"/>
              <a:t>NeoPixel</a:t>
            </a:r>
            <a:r>
              <a:rPr lang="es-ES" sz="1600" dirty="0"/>
              <a:t> </a:t>
            </a:r>
            <a:r>
              <a:rPr lang="es-ES" sz="1600" dirty="0" err="1"/>
              <a:t>products</a:t>
            </a:r>
            <a:r>
              <a:rPr lang="es-ES" sz="1600" dirty="0"/>
              <a:t>)</a:t>
            </a:r>
          </a:p>
          <a:p>
            <a:r>
              <a:rPr lang="es-ES" sz="1600" dirty="0"/>
              <a:t>//   NEO_RGB     </a:t>
            </a:r>
            <a:r>
              <a:rPr lang="es-ES" sz="1600" dirty="0" err="1"/>
              <a:t>Pixels</a:t>
            </a:r>
            <a:r>
              <a:rPr lang="es-ES" sz="1600" dirty="0"/>
              <a:t> are </a:t>
            </a:r>
            <a:r>
              <a:rPr lang="es-ES" sz="1600" dirty="0" err="1"/>
              <a:t>wired</a:t>
            </a:r>
            <a:r>
              <a:rPr lang="es-ES" sz="1600" dirty="0"/>
              <a:t> </a:t>
            </a:r>
            <a:r>
              <a:rPr lang="es-ES" sz="1600" dirty="0" err="1"/>
              <a:t>for</a:t>
            </a:r>
            <a:r>
              <a:rPr lang="es-ES" sz="1600" dirty="0"/>
              <a:t> RGB </a:t>
            </a:r>
            <a:r>
              <a:rPr lang="es-ES" sz="1600" dirty="0" err="1"/>
              <a:t>bitstream</a:t>
            </a:r>
            <a:r>
              <a:rPr lang="es-ES" sz="1600" dirty="0"/>
              <a:t> (v1 FLORA </a:t>
            </a:r>
            <a:r>
              <a:rPr lang="es-ES" sz="1600" dirty="0" err="1"/>
              <a:t>pixels</a:t>
            </a:r>
            <a:r>
              <a:rPr lang="es-ES" sz="1600" dirty="0"/>
              <a:t>, </a:t>
            </a:r>
            <a:r>
              <a:rPr lang="es-ES" sz="1600" dirty="0" err="1"/>
              <a:t>not</a:t>
            </a:r>
            <a:r>
              <a:rPr lang="es-ES" sz="1600" dirty="0"/>
              <a:t> v2)</a:t>
            </a:r>
          </a:p>
          <a:p>
            <a:r>
              <a:rPr lang="es-ES" sz="1600" dirty="0"/>
              <a:t>//   NEO_RGBW    </a:t>
            </a:r>
            <a:r>
              <a:rPr lang="es-ES" sz="1600" dirty="0" err="1"/>
              <a:t>Pixels</a:t>
            </a:r>
            <a:r>
              <a:rPr lang="es-ES" sz="1600" dirty="0"/>
              <a:t> are </a:t>
            </a:r>
            <a:r>
              <a:rPr lang="es-ES" sz="1600" dirty="0" err="1"/>
              <a:t>wired</a:t>
            </a:r>
            <a:r>
              <a:rPr lang="es-ES" sz="1600" dirty="0"/>
              <a:t> </a:t>
            </a:r>
            <a:r>
              <a:rPr lang="es-ES" sz="1600" dirty="0" err="1"/>
              <a:t>for</a:t>
            </a:r>
            <a:r>
              <a:rPr lang="es-ES" sz="1600" dirty="0"/>
              <a:t> RGBW </a:t>
            </a:r>
            <a:r>
              <a:rPr lang="es-ES" sz="1600" dirty="0" err="1"/>
              <a:t>bitstream</a:t>
            </a:r>
            <a:r>
              <a:rPr lang="es-ES" sz="1600" dirty="0"/>
              <a:t> (</a:t>
            </a:r>
            <a:r>
              <a:rPr lang="es-ES" sz="1600" dirty="0" err="1"/>
              <a:t>NeoPixel</a:t>
            </a:r>
            <a:r>
              <a:rPr lang="es-ES" sz="1600" dirty="0"/>
              <a:t> RGBW </a:t>
            </a:r>
            <a:r>
              <a:rPr lang="es-ES" sz="1600" dirty="0" err="1"/>
              <a:t>products</a:t>
            </a:r>
            <a:r>
              <a:rPr lang="es-ES" sz="1600" dirty="0"/>
              <a:t>)</a:t>
            </a:r>
          </a:p>
          <a:p>
            <a:r>
              <a:rPr lang="es-ES" sz="1600" dirty="0" err="1"/>
              <a:t>Adafruit_NeoPixel</a:t>
            </a:r>
            <a:r>
              <a:rPr lang="es-ES" sz="1600" dirty="0"/>
              <a:t> </a:t>
            </a:r>
            <a:r>
              <a:rPr lang="es-ES" sz="1600" dirty="0" err="1"/>
              <a:t>pixels</a:t>
            </a:r>
            <a:r>
              <a:rPr lang="es-ES" sz="1600" dirty="0"/>
              <a:t> = </a:t>
            </a:r>
            <a:r>
              <a:rPr lang="es-ES" sz="1600" dirty="0" err="1"/>
              <a:t>Adafruit_NeoPixel</a:t>
            </a:r>
            <a:r>
              <a:rPr lang="es-ES" sz="1600" dirty="0"/>
              <a:t>(NUMPIXELS, PIN, NEO_GRB + NEO_KHZ800);</a:t>
            </a:r>
          </a:p>
          <a:p>
            <a:r>
              <a:rPr lang="es-ES" sz="1600" dirty="0"/>
              <a:t> </a:t>
            </a:r>
          </a:p>
          <a:p>
            <a:r>
              <a:rPr lang="es-ES" sz="1600" dirty="0" err="1"/>
              <a:t>void</a:t>
            </a:r>
            <a:r>
              <a:rPr lang="es-ES" sz="1600" dirty="0"/>
              <a:t> </a:t>
            </a:r>
            <a:r>
              <a:rPr lang="es-ES" sz="1600" dirty="0" err="1"/>
              <a:t>setup</a:t>
            </a:r>
            <a:r>
              <a:rPr lang="es-ES" sz="1600" dirty="0"/>
              <a:t>() {</a:t>
            </a:r>
          </a:p>
          <a:p>
            <a:r>
              <a:rPr lang="es-ES" sz="1600" dirty="0"/>
              <a:t>  // </a:t>
            </a:r>
            <a:r>
              <a:rPr lang="es-ES" sz="1600" dirty="0" err="1" smtClean="0"/>
              <a:t>Initiate</a:t>
            </a:r>
            <a:r>
              <a:rPr lang="es-ES" sz="1600" dirty="0" smtClean="0"/>
              <a:t> </a:t>
            </a:r>
            <a:r>
              <a:rPr lang="es-ES" sz="1600" dirty="0" err="1" smtClean="0"/>
              <a:t>neopixel</a:t>
            </a:r>
            <a:endParaRPr lang="es-ES" sz="1600" dirty="0"/>
          </a:p>
          <a:p>
            <a:r>
              <a:rPr lang="es-ES" sz="1600" dirty="0"/>
              <a:t>  </a:t>
            </a:r>
            <a:r>
              <a:rPr lang="es-ES" sz="1600" dirty="0" err="1"/>
              <a:t>pixels.begin</a:t>
            </a:r>
            <a:r>
              <a:rPr lang="es-ES" sz="1600" dirty="0"/>
              <a:t>();</a:t>
            </a:r>
          </a:p>
          <a:p>
            <a:r>
              <a:rPr lang="es-ES" sz="1600" dirty="0"/>
              <a:t>  </a:t>
            </a:r>
            <a:r>
              <a:rPr lang="es-ES" sz="1600" dirty="0" err="1"/>
              <a:t>pixels.show</a:t>
            </a:r>
            <a:r>
              <a:rPr lang="es-ES" sz="1600" dirty="0"/>
              <a:t>();</a:t>
            </a:r>
          </a:p>
          <a:p>
            <a:r>
              <a:rPr lang="es-ES" sz="1600" dirty="0"/>
              <a:t> </a:t>
            </a:r>
            <a:r>
              <a:rPr lang="es-ES" sz="1600" dirty="0" smtClean="0"/>
              <a:t>}</a:t>
            </a:r>
            <a:endParaRPr lang="es-ES" sz="1600" dirty="0"/>
          </a:p>
          <a:p>
            <a:r>
              <a:rPr lang="es-ES" sz="1600" dirty="0"/>
              <a:t> </a:t>
            </a:r>
          </a:p>
        </p:txBody>
      </p:sp>
    </p:spTree>
    <p:extLst>
      <p:ext uri="{BB962C8B-B14F-4D97-AF65-F5344CB8AC3E}">
        <p14:creationId xmlns:p14="http://schemas.microsoft.com/office/powerpoint/2010/main" val="12264249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4176464" cy="369332"/>
          </a:xfrm>
          <a:prstGeom prst="rect">
            <a:avLst/>
          </a:prstGeom>
          <a:noFill/>
        </p:spPr>
        <p:txBody>
          <a:bodyPr wrap="square" rtlCol="0">
            <a:spAutoFit/>
          </a:bodyPr>
          <a:lstStyle/>
          <a:p>
            <a:r>
              <a:rPr lang="es-ES" b="1" dirty="0"/>
              <a:t>1</a:t>
            </a:r>
            <a:r>
              <a:rPr lang="es-ES" b="1" dirty="0" smtClean="0"/>
              <a:t>) Neo Pixel. </a:t>
            </a:r>
            <a:r>
              <a:rPr lang="es-ES" b="1" dirty="0" err="1"/>
              <a:t>Code</a:t>
            </a:r>
            <a:r>
              <a:rPr lang="es-ES" b="1" dirty="0"/>
              <a:t> </a:t>
            </a:r>
            <a:r>
              <a:rPr lang="es-ES" b="1" dirty="0" err="1"/>
              <a:t>with</a:t>
            </a:r>
            <a:r>
              <a:rPr lang="es-ES" b="1" dirty="0"/>
              <a:t> </a:t>
            </a:r>
            <a:r>
              <a:rPr lang="es-ES" b="1" dirty="0" err="1"/>
              <a:t>Neopixel</a:t>
            </a:r>
            <a:r>
              <a:rPr lang="es-ES" b="1" dirty="0"/>
              <a:t> </a:t>
            </a:r>
            <a:r>
              <a:rPr lang="es-ES" b="1" dirty="0" err="1"/>
              <a:t>library</a:t>
            </a:r>
            <a:endParaRPr lang="es-ES" b="1" dirty="0"/>
          </a:p>
        </p:txBody>
      </p:sp>
      <p:sp>
        <p:nvSpPr>
          <p:cNvPr id="5" name="4 Rectángulo"/>
          <p:cNvSpPr/>
          <p:nvPr/>
        </p:nvSpPr>
        <p:spPr>
          <a:xfrm>
            <a:off x="702118" y="1074510"/>
            <a:ext cx="7254258" cy="5509200"/>
          </a:xfrm>
          <a:prstGeom prst="rect">
            <a:avLst/>
          </a:prstGeom>
          <a:solidFill>
            <a:schemeClr val="bg1">
              <a:lumMod val="85000"/>
            </a:schemeClr>
          </a:solidFill>
        </p:spPr>
        <p:txBody>
          <a:bodyPr wrap="square">
            <a:spAutoFit/>
          </a:bodyPr>
          <a:lstStyle/>
          <a:p>
            <a:r>
              <a:rPr lang="es-ES" sz="1600" dirty="0" err="1" smtClean="0"/>
              <a:t>void</a:t>
            </a:r>
            <a:r>
              <a:rPr lang="es-ES" sz="1600" dirty="0" smtClean="0"/>
              <a:t> </a:t>
            </a:r>
            <a:r>
              <a:rPr lang="es-ES" sz="1600" dirty="0" err="1"/>
              <a:t>loop</a:t>
            </a:r>
            <a:r>
              <a:rPr lang="es-ES" sz="1600" dirty="0"/>
              <a:t>() {</a:t>
            </a:r>
          </a:p>
          <a:p>
            <a:r>
              <a:rPr lang="es-ES" sz="1600" dirty="0"/>
              <a:t>  // </a:t>
            </a:r>
            <a:r>
              <a:rPr lang="es-ES" sz="1600" dirty="0" smtClean="0"/>
              <a:t>Wave </a:t>
            </a:r>
            <a:r>
              <a:rPr lang="es-ES" sz="1600" dirty="0" err="1" smtClean="0"/>
              <a:t>efect</a:t>
            </a:r>
            <a:r>
              <a:rPr lang="es-ES" sz="1600" dirty="0" smtClean="0"/>
              <a:t> </a:t>
            </a:r>
            <a:r>
              <a:rPr lang="es-ES" sz="1600" dirty="0" err="1" smtClean="0"/>
              <a:t>with</a:t>
            </a:r>
            <a:r>
              <a:rPr lang="es-ES" sz="1600" dirty="0" smtClean="0"/>
              <a:t> red, </a:t>
            </a:r>
            <a:r>
              <a:rPr lang="es-ES" sz="1600" dirty="0" err="1" smtClean="0"/>
              <a:t>green</a:t>
            </a:r>
            <a:r>
              <a:rPr lang="es-ES" sz="1600" dirty="0" smtClean="0"/>
              <a:t>, blue</a:t>
            </a:r>
            <a:endParaRPr lang="es-ES" sz="1600" dirty="0"/>
          </a:p>
          <a:p>
            <a:r>
              <a:rPr lang="es-ES" sz="1600" dirty="0"/>
              <a:t>  </a:t>
            </a:r>
            <a:r>
              <a:rPr lang="es-ES" sz="1600" dirty="0" err="1"/>
              <a:t>for</a:t>
            </a:r>
            <a:r>
              <a:rPr lang="es-ES" sz="1600" dirty="0"/>
              <a:t> (</a:t>
            </a:r>
            <a:r>
              <a:rPr lang="es-ES" sz="1600" dirty="0" err="1"/>
              <a:t>int</a:t>
            </a:r>
            <a:r>
              <a:rPr lang="es-ES" sz="1600" dirty="0"/>
              <a:t> color = 0; color &lt; 3; color</a:t>
            </a:r>
            <a:r>
              <a:rPr lang="es-ES" sz="1600" dirty="0" smtClean="0"/>
              <a:t>++)</a:t>
            </a:r>
            <a:r>
              <a:rPr lang="es-ES" sz="1600" dirty="0"/>
              <a:t> {</a:t>
            </a:r>
          </a:p>
          <a:p>
            <a:r>
              <a:rPr lang="es-ES" sz="1600" dirty="0"/>
              <a:t>        </a:t>
            </a:r>
            <a:r>
              <a:rPr lang="es-ES" sz="1600" dirty="0" err="1"/>
              <a:t>for</a:t>
            </a:r>
            <a:r>
              <a:rPr lang="es-ES" sz="1600" dirty="0"/>
              <a:t> (</a:t>
            </a:r>
            <a:r>
              <a:rPr lang="es-ES" sz="1600" dirty="0" err="1"/>
              <a:t>int</a:t>
            </a:r>
            <a:r>
              <a:rPr lang="es-ES" sz="1600" dirty="0"/>
              <a:t> i = 0; i &lt; NUMPIXELS; i</a:t>
            </a:r>
            <a:r>
              <a:rPr lang="es-ES" sz="1600" dirty="0" smtClean="0"/>
              <a:t>++){</a:t>
            </a:r>
            <a:endParaRPr lang="es-ES" sz="1600" dirty="0"/>
          </a:p>
          <a:p>
            <a:r>
              <a:rPr lang="es-ES" sz="1600" dirty="0"/>
              <a:t>      // </a:t>
            </a:r>
            <a:r>
              <a:rPr lang="es-ES" sz="1600" dirty="0" smtClean="0"/>
              <a:t>red</a:t>
            </a:r>
            <a:endParaRPr lang="es-ES" sz="1600" dirty="0"/>
          </a:p>
          <a:p>
            <a:r>
              <a:rPr lang="es-ES" sz="1600" dirty="0"/>
              <a:t>      </a:t>
            </a:r>
            <a:r>
              <a:rPr lang="es-ES" sz="1600" dirty="0" err="1"/>
              <a:t>if</a:t>
            </a:r>
            <a:r>
              <a:rPr lang="es-ES" sz="1600" dirty="0"/>
              <a:t> (color == 0</a:t>
            </a:r>
            <a:r>
              <a:rPr lang="es-ES" sz="1600" dirty="0" smtClean="0"/>
              <a:t>)</a:t>
            </a:r>
            <a:r>
              <a:rPr lang="es-ES" sz="1600" dirty="0"/>
              <a:t>   {</a:t>
            </a:r>
          </a:p>
          <a:p>
            <a:r>
              <a:rPr lang="es-ES" sz="1600" dirty="0"/>
              <a:t>        </a:t>
            </a:r>
            <a:r>
              <a:rPr lang="es-ES" sz="1600" dirty="0" err="1"/>
              <a:t>pixels.setPixelColor</a:t>
            </a:r>
            <a:r>
              <a:rPr lang="es-ES" sz="1600" dirty="0"/>
              <a:t>(i, </a:t>
            </a:r>
            <a:r>
              <a:rPr lang="es-ES" sz="1600" dirty="0" err="1"/>
              <a:t>pixels.Color</a:t>
            </a:r>
            <a:r>
              <a:rPr lang="es-ES" sz="1600" dirty="0"/>
              <a:t>(150, 0, 0));</a:t>
            </a:r>
          </a:p>
          <a:p>
            <a:r>
              <a:rPr lang="es-ES" sz="1600" dirty="0"/>
              <a:t>      }</a:t>
            </a:r>
          </a:p>
          <a:p>
            <a:r>
              <a:rPr lang="es-ES" sz="1600" dirty="0"/>
              <a:t>      // </a:t>
            </a:r>
            <a:r>
              <a:rPr lang="es-ES" sz="1600" dirty="0" err="1" smtClean="0"/>
              <a:t>green</a:t>
            </a:r>
            <a:endParaRPr lang="es-ES" sz="1600" dirty="0"/>
          </a:p>
          <a:p>
            <a:r>
              <a:rPr lang="es-ES" sz="1600" dirty="0"/>
              <a:t>      </a:t>
            </a:r>
            <a:r>
              <a:rPr lang="es-ES" sz="1600" dirty="0" err="1"/>
              <a:t>else</a:t>
            </a:r>
            <a:r>
              <a:rPr lang="es-ES" sz="1600" dirty="0"/>
              <a:t> </a:t>
            </a:r>
            <a:r>
              <a:rPr lang="es-ES" sz="1600" dirty="0" err="1"/>
              <a:t>if</a:t>
            </a:r>
            <a:r>
              <a:rPr lang="es-ES" sz="1600" dirty="0"/>
              <a:t> (color == 1</a:t>
            </a:r>
            <a:r>
              <a:rPr lang="es-ES" sz="1600" dirty="0" smtClean="0"/>
              <a:t>)</a:t>
            </a:r>
            <a:r>
              <a:rPr lang="es-ES" sz="1600" dirty="0"/>
              <a:t> {</a:t>
            </a:r>
          </a:p>
          <a:p>
            <a:r>
              <a:rPr lang="es-ES" sz="1600" dirty="0"/>
              <a:t>        </a:t>
            </a:r>
            <a:r>
              <a:rPr lang="es-ES" sz="1600" dirty="0" err="1"/>
              <a:t>pixels.setPixelColor</a:t>
            </a:r>
            <a:r>
              <a:rPr lang="es-ES" sz="1600" dirty="0"/>
              <a:t>(i, </a:t>
            </a:r>
            <a:r>
              <a:rPr lang="es-ES" sz="1600" dirty="0" err="1"/>
              <a:t>pixels.Color</a:t>
            </a:r>
            <a:r>
              <a:rPr lang="es-ES" sz="1600" dirty="0"/>
              <a:t>(0, 150, 0));</a:t>
            </a:r>
          </a:p>
          <a:p>
            <a:r>
              <a:rPr lang="es-ES" sz="1600" dirty="0"/>
              <a:t>      }</a:t>
            </a:r>
          </a:p>
          <a:p>
            <a:r>
              <a:rPr lang="es-ES" sz="1600" dirty="0"/>
              <a:t>      // </a:t>
            </a:r>
            <a:r>
              <a:rPr lang="es-ES" sz="1600" dirty="0" smtClean="0"/>
              <a:t>blue</a:t>
            </a:r>
            <a:endParaRPr lang="es-ES" sz="1600" dirty="0"/>
          </a:p>
          <a:p>
            <a:r>
              <a:rPr lang="es-ES" sz="1600" dirty="0"/>
              <a:t>      </a:t>
            </a:r>
            <a:r>
              <a:rPr lang="es-ES" sz="1600" dirty="0" err="1"/>
              <a:t>else</a:t>
            </a:r>
            <a:r>
              <a:rPr lang="es-ES" sz="1600" dirty="0"/>
              <a:t> </a:t>
            </a:r>
            <a:r>
              <a:rPr lang="es-ES" sz="1600" dirty="0" err="1"/>
              <a:t>if</a:t>
            </a:r>
            <a:r>
              <a:rPr lang="es-ES" sz="1600" dirty="0"/>
              <a:t> (color == </a:t>
            </a:r>
            <a:r>
              <a:rPr lang="es-ES" sz="1600" dirty="0" smtClean="0"/>
              <a:t>2</a:t>
            </a:r>
            <a:r>
              <a:rPr lang="es-ES" sz="1600" dirty="0"/>
              <a:t>) {</a:t>
            </a:r>
          </a:p>
          <a:p>
            <a:r>
              <a:rPr lang="es-ES" sz="1600" dirty="0"/>
              <a:t>        </a:t>
            </a:r>
            <a:r>
              <a:rPr lang="es-ES" sz="1600" dirty="0" err="1"/>
              <a:t>pixels.setPixelColor</a:t>
            </a:r>
            <a:r>
              <a:rPr lang="es-ES" sz="1600" dirty="0"/>
              <a:t>(i, </a:t>
            </a:r>
            <a:r>
              <a:rPr lang="es-ES" sz="1600" dirty="0" err="1"/>
              <a:t>pixels.Color</a:t>
            </a:r>
            <a:r>
              <a:rPr lang="es-ES" sz="1600" dirty="0"/>
              <a:t>(0, 0, 150));</a:t>
            </a:r>
          </a:p>
          <a:p>
            <a:r>
              <a:rPr lang="es-ES" sz="1600" dirty="0"/>
              <a:t>      }</a:t>
            </a:r>
          </a:p>
          <a:p>
            <a:r>
              <a:rPr lang="es-ES" sz="1600" dirty="0"/>
              <a:t>      // </a:t>
            </a:r>
            <a:r>
              <a:rPr lang="es-ES" sz="1600" dirty="0" err="1" smtClean="0"/>
              <a:t>Update</a:t>
            </a:r>
            <a:r>
              <a:rPr lang="es-ES" sz="1600" dirty="0" smtClean="0"/>
              <a:t> </a:t>
            </a:r>
            <a:r>
              <a:rPr lang="es-ES" sz="1600" dirty="0" err="1" smtClean="0"/>
              <a:t>the</a:t>
            </a:r>
            <a:r>
              <a:rPr lang="es-ES" sz="1600" dirty="0" smtClean="0"/>
              <a:t> pixel</a:t>
            </a:r>
            <a:endParaRPr lang="es-ES" sz="1600" dirty="0"/>
          </a:p>
          <a:p>
            <a:r>
              <a:rPr lang="es-ES" sz="1600" dirty="0"/>
              <a:t>      </a:t>
            </a:r>
            <a:r>
              <a:rPr lang="es-ES" sz="1600" dirty="0" err="1"/>
              <a:t>pixels.show</a:t>
            </a:r>
            <a:r>
              <a:rPr lang="es-ES" sz="1600" dirty="0"/>
              <a:t>();</a:t>
            </a:r>
          </a:p>
          <a:p>
            <a:r>
              <a:rPr lang="es-ES" sz="1600" dirty="0"/>
              <a:t>            </a:t>
            </a:r>
            <a:r>
              <a:rPr lang="es-ES" sz="1600" dirty="0" err="1"/>
              <a:t>delay</a:t>
            </a:r>
            <a:r>
              <a:rPr lang="es-ES" sz="1600" dirty="0"/>
              <a:t>(50</a:t>
            </a:r>
            <a:r>
              <a:rPr lang="es-ES" sz="1600" dirty="0" smtClean="0"/>
              <a:t>); </a:t>
            </a:r>
            <a:r>
              <a:rPr lang="es-ES" sz="1600" dirty="0"/>
              <a:t>// </a:t>
            </a:r>
            <a:r>
              <a:rPr lang="es-ES" sz="1600" dirty="0" err="1" smtClean="0"/>
              <a:t>Waiting</a:t>
            </a:r>
            <a:r>
              <a:rPr lang="es-ES" sz="1600" dirty="0" smtClean="0"/>
              <a:t> time</a:t>
            </a:r>
            <a:endParaRPr lang="es-ES" sz="1600" dirty="0"/>
          </a:p>
          <a:p>
            <a:r>
              <a:rPr lang="es-ES" sz="1600" dirty="0"/>
              <a:t>    }</a:t>
            </a:r>
          </a:p>
          <a:p>
            <a:r>
              <a:rPr lang="es-ES" sz="1600" dirty="0"/>
              <a:t>  }</a:t>
            </a:r>
          </a:p>
          <a:p>
            <a:r>
              <a:rPr lang="es-ES" sz="1600" dirty="0"/>
              <a:t>}</a:t>
            </a:r>
          </a:p>
        </p:txBody>
      </p:sp>
    </p:spTree>
    <p:extLst>
      <p:ext uri="{BB962C8B-B14F-4D97-AF65-F5344CB8AC3E}">
        <p14:creationId xmlns:p14="http://schemas.microsoft.com/office/powerpoint/2010/main" val="4125836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4464496" cy="369332"/>
          </a:xfrm>
          <a:prstGeom prst="rect">
            <a:avLst/>
          </a:prstGeom>
          <a:noFill/>
        </p:spPr>
        <p:txBody>
          <a:bodyPr wrap="square" rtlCol="0">
            <a:spAutoFit/>
          </a:bodyPr>
          <a:lstStyle/>
          <a:p>
            <a:r>
              <a:rPr lang="es-ES" b="1" dirty="0"/>
              <a:t>1</a:t>
            </a:r>
            <a:r>
              <a:rPr lang="es-ES" b="1" dirty="0" smtClean="0"/>
              <a:t>) Neo Pixel. </a:t>
            </a:r>
            <a:r>
              <a:rPr lang="es-ES" b="1" dirty="0" err="1" smtClean="0"/>
              <a:t>Code</a:t>
            </a:r>
            <a:r>
              <a:rPr lang="es-ES" b="1" dirty="0" smtClean="0"/>
              <a:t> </a:t>
            </a:r>
            <a:r>
              <a:rPr lang="es-ES" b="1" dirty="0" err="1" smtClean="0"/>
              <a:t>with</a:t>
            </a:r>
            <a:r>
              <a:rPr lang="es-ES" b="1" dirty="0" smtClean="0"/>
              <a:t> FASTLED </a:t>
            </a:r>
            <a:r>
              <a:rPr lang="es-ES" b="1" dirty="0" err="1" smtClean="0"/>
              <a:t>library</a:t>
            </a:r>
            <a:endParaRPr lang="es-ES" b="1" dirty="0"/>
          </a:p>
        </p:txBody>
      </p:sp>
      <p:sp>
        <p:nvSpPr>
          <p:cNvPr id="3" name="2 Rectángulo"/>
          <p:cNvSpPr/>
          <p:nvPr/>
        </p:nvSpPr>
        <p:spPr>
          <a:xfrm>
            <a:off x="683568" y="1062028"/>
            <a:ext cx="7488832" cy="3293209"/>
          </a:xfrm>
          <a:prstGeom prst="rect">
            <a:avLst/>
          </a:prstGeom>
          <a:solidFill>
            <a:schemeClr val="accent1">
              <a:lumMod val="20000"/>
              <a:lumOff val="80000"/>
            </a:schemeClr>
          </a:solidFill>
        </p:spPr>
        <p:txBody>
          <a:bodyPr wrap="square">
            <a:spAutoFit/>
          </a:bodyPr>
          <a:lstStyle/>
          <a:p>
            <a:r>
              <a:rPr lang="es-ES" sz="1600" dirty="0" smtClean="0"/>
              <a:t>#</a:t>
            </a:r>
            <a:r>
              <a:rPr lang="es-ES" sz="1600" dirty="0" err="1"/>
              <a:t>include</a:t>
            </a:r>
            <a:r>
              <a:rPr lang="es-ES" sz="1600" dirty="0"/>
              <a:t> "</a:t>
            </a:r>
            <a:r>
              <a:rPr lang="es-ES" sz="1600" dirty="0" err="1" smtClean="0"/>
              <a:t>FastLED.h</a:t>
            </a:r>
            <a:r>
              <a:rPr lang="es-ES" sz="1600" dirty="0" smtClean="0"/>
              <a:t>“</a:t>
            </a:r>
          </a:p>
          <a:p>
            <a:endParaRPr lang="es-ES" sz="1600" dirty="0" smtClean="0"/>
          </a:p>
          <a:p>
            <a:r>
              <a:rPr lang="es-ES" sz="1600" dirty="0" smtClean="0"/>
              <a:t>#</a:t>
            </a:r>
            <a:r>
              <a:rPr lang="es-ES" sz="1600" dirty="0"/>
              <a:t>define NUM_LEDS 60 // </a:t>
            </a:r>
            <a:r>
              <a:rPr lang="es-ES" sz="1600" dirty="0" err="1" smtClean="0"/>
              <a:t>Number</a:t>
            </a:r>
            <a:r>
              <a:rPr lang="es-ES" sz="1600" dirty="0" smtClean="0"/>
              <a:t> of </a:t>
            </a:r>
            <a:r>
              <a:rPr lang="es-ES" sz="1600" dirty="0" err="1" smtClean="0"/>
              <a:t>pixels</a:t>
            </a:r>
            <a:endParaRPr lang="es-ES" sz="1600" dirty="0"/>
          </a:p>
          <a:p>
            <a:r>
              <a:rPr lang="es-ES" sz="1600" dirty="0"/>
              <a:t>#define DATA_PIN 6 // </a:t>
            </a:r>
            <a:r>
              <a:rPr lang="es-ES" sz="1600" dirty="0" smtClean="0"/>
              <a:t>Data pin</a:t>
            </a:r>
            <a:endParaRPr lang="es-ES" sz="1600" dirty="0"/>
          </a:p>
          <a:p>
            <a:r>
              <a:rPr lang="es-ES" sz="1600" dirty="0"/>
              <a:t> </a:t>
            </a:r>
          </a:p>
          <a:p>
            <a:r>
              <a:rPr lang="es-ES" sz="1600" dirty="0"/>
              <a:t>// </a:t>
            </a:r>
            <a:r>
              <a:rPr lang="es-ES" sz="1600" dirty="0" smtClean="0"/>
              <a:t>Define </a:t>
            </a:r>
            <a:r>
              <a:rPr lang="es-ES" sz="1600" dirty="0" err="1" smtClean="0"/>
              <a:t>LEDs</a:t>
            </a:r>
            <a:r>
              <a:rPr lang="es-ES" sz="1600" dirty="0" smtClean="0"/>
              <a:t> </a:t>
            </a:r>
            <a:r>
              <a:rPr lang="es-ES" sz="1600" dirty="0" err="1" smtClean="0"/>
              <a:t>array</a:t>
            </a:r>
            <a:endParaRPr lang="es-ES" sz="1600" dirty="0"/>
          </a:p>
          <a:p>
            <a:r>
              <a:rPr lang="es-ES" sz="1600" dirty="0"/>
              <a:t>CRGB leds[NUM_LEDS];</a:t>
            </a:r>
          </a:p>
          <a:p>
            <a:r>
              <a:rPr lang="es-ES" sz="1600" dirty="0"/>
              <a:t> </a:t>
            </a:r>
          </a:p>
          <a:p>
            <a:r>
              <a:rPr lang="es-ES" sz="1600" dirty="0" err="1"/>
              <a:t>void</a:t>
            </a:r>
            <a:r>
              <a:rPr lang="es-ES" sz="1600" dirty="0"/>
              <a:t> </a:t>
            </a:r>
            <a:r>
              <a:rPr lang="es-ES" sz="1600" dirty="0" err="1"/>
              <a:t>setup</a:t>
            </a:r>
            <a:r>
              <a:rPr lang="es-ES" sz="1600" dirty="0"/>
              <a:t>() { </a:t>
            </a:r>
          </a:p>
          <a:p>
            <a:r>
              <a:rPr lang="es-ES" sz="1600" dirty="0"/>
              <a:t>      // </a:t>
            </a:r>
            <a:r>
              <a:rPr lang="es-ES" sz="1600" dirty="0" err="1" smtClean="0"/>
              <a:t>Initiation</a:t>
            </a:r>
            <a:endParaRPr lang="es-ES" sz="1600" dirty="0"/>
          </a:p>
          <a:p>
            <a:r>
              <a:rPr lang="es-ES" sz="1600" dirty="0"/>
              <a:t>      </a:t>
            </a:r>
            <a:r>
              <a:rPr lang="es-ES" sz="1600" dirty="0" err="1"/>
              <a:t>FastLED.addLeds</a:t>
            </a:r>
            <a:r>
              <a:rPr lang="es-ES" sz="1600" dirty="0"/>
              <a:t>&lt;NEOPIXEL, DATA_PIN&gt;(leds, NUM_LEDS);</a:t>
            </a:r>
          </a:p>
          <a:p>
            <a:r>
              <a:rPr lang="es-ES" sz="1600" dirty="0"/>
              <a:t>}</a:t>
            </a:r>
          </a:p>
          <a:p>
            <a:r>
              <a:rPr lang="es-ES" sz="1600" dirty="0"/>
              <a:t> </a:t>
            </a:r>
          </a:p>
        </p:txBody>
      </p:sp>
    </p:spTree>
    <p:extLst>
      <p:ext uri="{BB962C8B-B14F-4D97-AF65-F5344CB8AC3E}">
        <p14:creationId xmlns:p14="http://schemas.microsoft.com/office/powerpoint/2010/main" val="31060186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4464496" cy="369332"/>
          </a:xfrm>
          <a:prstGeom prst="rect">
            <a:avLst/>
          </a:prstGeom>
          <a:noFill/>
        </p:spPr>
        <p:txBody>
          <a:bodyPr wrap="square" rtlCol="0">
            <a:spAutoFit/>
          </a:bodyPr>
          <a:lstStyle/>
          <a:p>
            <a:r>
              <a:rPr lang="es-ES" b="1" dirty="0"/>
              <a:t>1</a:t>
            </a:r>
            <a:r>
              <a:rPr lang="es-ES" b="1" dirty="0" smtClean="0"/>
              <a:t>) Neo Pixel. </a:t>
            </a:r>
            <a:r>
              <a:rPr lang="es-ES" b="1" dirty="0" err="1" smtClean="0"/>
              <a:t>Code</a:t>
            </a:r>
            <a:r>
              <a:rPr lang="es-ES" b="1" dirty="0" smtClean="0"/>
              <a:t> </a:t>
            </a:r>
            <a:r>
              <a:rPr lang="es-ES" b="1" dirty="0" err="1" smtClean="0"/>
              <a:t>with</a:t>
            </a:r>
            <a:r>
              <a:rPr lang="es-ES" b="1" dirty="0" smtClean="0"/>
              <a:t> FASTLED </a:t>
            </a:r>
            <a:r>
              <a:rPr lang="es-ES" b="1" dirty="0" err="1" smtClean="0"/>
              <a:t>library</a:t>
            </a:r>
            <a:endParaRPr lang="es-ES" b="1" dirty="0"/>
          </a:p>
        </p:txBody>
      </p:sp>
      <p:sp>
        <p:nvSpPr>
          <p:cNvPr id="3" name="2 Rectángulo"/>
          <p:cNvSpPr/>
          <p:nvPr/>
        </p:nvSpPr>
        <p:spPr>
          <a:xfrm>
            <a:off x="683568" y="1062028"/>
            <a:ext cx="7488832" cy="5755422"/>
          </a:xfrm>
          <a:prstGeom prst="rect">
            <a:avLst/>
          </a:prstGeom>
          <a:solidFill>
            <a:schemeClr val="accent1">
              <a:lumMod val="20000"/>
              <a:lumOff val="80000"/>
            </a:schemeClr>
          </a:solidFill>
        </p:spPr>
        <p:txBody>
          <a:bodyPr wrap="square">
            <a:spAutoFit/>
          </a:bodyPr>
          <a:lstStyle/>
          <a:p>
            <a:r>
              <a:rPr lang="es-ES" sz="1600" dirty="0" err="1"/>
              <a:t>void</a:t>
            </a:r>
            <a:r>
              <a:rPr lang="es-ES" sz="1600" dirty="0"/>
              <a:t> </a:t>
            </a:r>
            <a:r>
              <a:rPr lang="es-ES" sz="1600" dirty="0" err="1"/>
              <a:t>loop</a:t>
            </a:r>
            <a:r>
              <a:rPr lang="es-ES" sz="1600" dirty="0"/>
              <a:t>() {</a:t>
            </a:r>
          </a:p>
          <a:p>
            <a:r>
              <a:rPr lang="es-ES" sz="1600" dirty="0"/>
              <a:t> </a:t>
            </a:r>
          </a:p>
          <a:p>
            <a:r>
              <a:rPr lang="es-ES" sz="1600" dirty="0"/>
              <a:t>  // Wave </a:t>
            </a:r>
            <a:r>
              <a:rPr lang="es-ES" sz="1600" dirty="0" err="1"/>
              <a:t>efect</a:t>
            </a:r>
            <a:r>
              <a:rPr lang="es-ES" sz="1600" dirty="0"/>
              <a:t> </a:t>
            </a:r>
            <a:r>
              <a:rPr lang="es-ES" sz="1600" dirty="0" err="1"/>
              <a:t>with</a:t>
            </a:r>
            <a:r>
              <a:rPr lang="es-ES" sz="1600" dirty="0"/>
              <a:t> red, </a:t>
            </a:r>
            <a:r>
              <a:rPr lang="es-ES" sz="1600" dirty="0" err="1"/>
              <a:t>green</a:t>
            </a:r>
            <a:r>
              <a:rPr lang="es-ES" sz="1600" dirty="0"/>
              <a:t>, blue</a:t>
            </a:r>
          </a:p>
          <a:p>
            <a:r>
              <a:rPr lang="es-ES" sz="1600" dirty="0" smtClean="0"/>
              <a:t>  </a:t>
            </a:r>
            <a:r>
              <a:rPr lang="es-ES" sz="1600" dirty="0" err="1"/>
              <a:t>for</a:t>
            </a:r>
            <a:r>
              <a:rPr lang="es-ES" sz="1600" dirty="0"/>
              <a:t> (</a:t>
            </a:r>
            <a:r>
              <a:rPr lang="es-ES" sz="1600" dirty="0" err="1"/>
              <a:t>int</a:t>
            </a:r>
            <a:r>
              <a:rPr lang="es-ES" sz="1600" dirty="0"/>
              <a:t> color = 0; color &lt; 3; color</a:t>
            </a:r>
            <a:r>
              <a:rPr lang="es-ES" sz="1600" dirty="0" smtClean="0"/>
              <a:t>++)  </a:t>
            </a:r>
            <a:r>
              <a:rPr lang="es-ES" sz="1600" dirty="0"/>
              <a:t>{</a:t>
            </a:r>
          </a:p>
          <a:p>
            <a:r>
              <a:rPr lang="es-ES" sz="1600" dirty="0" err="1" smtClean="0"/>
              <a:t>for</a:t>
            </a:r>
            <a:r>
              <a:rPr lang="es-ES" sz="1600" dirty="0" smtClean="0"/>
              <a:t> </a:t>
            </a:r>
            <a:r>
              <a:rPr lang="es-ES" sz="1600" dirty="0"/>
              <a:t>(</a:t>
            </a:r>
            <a:r>
              <a:rPr lang="es-ES" sz="1600" dirty="0" err="1"/>
              <a:t>int</a:t>
            </a:r>
            <a:r>
              <a:rPr lang="es-ES" sz="1600" dirty="0"/>
              <a:t> i = 0; i &lt; NUM_LEDS; i</a:t>
            </a:r>
            <a:r>
              <a:rPr lang="es-ES" sz="1600" dirty="0" smtClean="0"/>
              <a:t>++)   </a:t>
            </a:r>
            <a:r>
              <a:rPr lang="es-ES" sz="1600" dirty="0"/>
              <a:t>{</a:t>
            </a:r>
          </a:p>
          <a:p>
            <a:r>
              <a:rPr lang="es-ES" sz="1600" dirty="0"/>
              <a:t>      // </a:t>
            </a:r>
            <a:r>
              <a:rPr lang="es-ES" sz="1600" dirty="0" smtClean="0"/>
              <a:t>Red</a:t>
            </a:r>
            <a:endParaRPr lang="es-ES" sz="1600" dirty="0"/>
          </a:p>
          <a:p>
            <a:r>
              <a:rPr lang="es-ES" sz="1600" dirty="0"/>
              <a:t>      </a:t>
            </a:r>
            <a:r>
              <a:rPr lang="es-ES" sz="1600" dirty="0" err="1"/>
              <a:t>if</a:t>
            </a:r>
            <a:r>
              <a:rPr lang="es-ES" sz="1600" dirty="0"/>
              <a:t> (color == 0</a:t>
            </a:r>
            <a:r>
              <a:rPr lang="es-ES" sz="1600" dirty="0" smtClean="0"/>
              <a:t>)      </a:t>
            </a:r>
            <a:r>
              <a:rPr lang="es-ES" sz="1600" dirty="0"/>
              <a:t>{</a:t>
            </a:r>
          </a:p>
          <a:p>
            <a:r>
              <a:rPr lang="es-ES" sz="1600" dirty="0"/>
              <a:t>        leds[i] = CRGB::Red;</a:t>
            </a:r>
          </a:p>
          <a:p>
            <a:r>
              <a:rPr lang="es-ES" sz="1600" dirty="0"/>
              <a:t>      }</a:t>
            </a:r>
          </a:p>
          <a:p>
            <a:r>
              <a:rPr lang="es-ES" sz="1600" dirty="0"/>
              <a:t>      // </a:t>
            </a:r>
            <a:r>
              <a:rPr lang="es-ES" sz="1600" dirty="0" smtClean="0"/>
              <a:t>Green</a:t>
            </a:r>
            <a:endParaRPr lang="es-ES" sz="1600" dirty="0"/>
          </a:p>
          <a:p>
            <a:r>
              <a:rPr lang="es-ES" sz="1600" dirty="0"/>
              <a:t>      </a:t>
            </a:r>
            <a:r>
              <a:rPr lang="es-ES" sz="1600" dirty="0" err="1"/>
              <a:t>else</a:t>
            </a:r>
            <a:r>
              <a:rPr lang="es-ES" sz="1600" dirty="0"/>
              <a:t> </a:t>
            </a:r>
            <a:r>
              <a:rPr lang="es-ES" sz="1600" dirty="0" err="1"/>
              <a:t>if</a:t>
            </a:r>
            <a:r>
              <a:rPr lang="es-ES" sz="1600" dirty="0"/>
              <a:t> (color == 1</a:t>
            </a:r>
            <a:r>
              <a:rPr lang="es-ES" sz="1600" dirty="0" smtClean="0"/>
              <a:t>)      </a:t>
            </a:r>
            <a:r>
              <a:rPr lang="es-ES" sz="1600" dirty="0"/>
              <a:t>{</a:t>
            </a:r>
          </a:p>
          <a:p>
            <a:r>
              <a:rPr lang="es-ES" sz="1600" dirty="0"/>
              <a:t>        leds[i] = CRGB::Green;</a:t>
            </a:r>
          </a:p>
          <a:p>
            <a:r>
              <a:rPr lang="es-ES" sz="1600" dirty="0"/>
              <a:t>      }</a:t>
            </a:r>
          </a:p>
          <a:p>
            <a:r>
              <a:rPr lang="es-ES" sz="1600" dirty="0"/>
              <a:t>      // </a:t>
            </a:r>
            <a:r>
              <a:rPr lang="es-ES" sz="1600" dirty="0" smtClean="0"/>
              <a:t>Blue</a:t>
            </a:r>
            <a:endParaRPr lang="es-ES" sz="1600" dirty="0"/>
          </a:p>
          <a:p>
            <a:r>
              <a:rPr lang="es-ES" sz="1600" dirty="0"/>
              <a:t>      </a:t>
            </a:r>
            <a:r>
              <a:rPr lang="es-ES" sz="1600" dirty="0" err="1"/>
              <a:t>else</a:t>
            </a:r>
            <a:r>
              <a:rPr lang="es-ES" sz="1600" dirty="0"/>
              <a:t> </a:t>
            </a:r>
            <a:r>
              <a:rPr lang="es-ES" sz="1600" dirty="0" err="1"/>
              <a:t>if</a:t>
            </a:r>
            <a:r>
              <a:rPr lang="es-ES" sz="1600" dirty="0"/>
              <a:t> (color == 2</a:t>
            </a:r>
            <a:r>
              <a:rPr lang="es-ES" sz="1600" dirty="0" smtClean="0"/>
              <a:t>)      </a:t>
            </a:r>
            <a:r>
              <a:rPr lang="es-ES" sz="1600" dirty="0"/>
              <a:t>{</a:t>
            </a:r>
          </a:p>
          <a:p>
            <a:r>
              <a:rPr lang="es-ES" sz="1600" dirty="0"/>
              <a:t>        leds[i] = CRGB::Blue;</a:t>
            </a:r>
          </a:p>
          <a:p>
            <a:r>
              <a:rPr lang="es-ES" sz="1600" dirty="0"/>
              <a:t>      }</a:t>
            </a:r>
          </a:p>
          <a:p>
            <a:r>
              <a:rPr lang="es-ES" sz="1600" dirty="0"/>
              <a:t>      // </a:t>
            </a:r>
            <a:r>
              <a:rPr lang="es-ES" sz="1600" dirty="0" err="1" smtClean="0"/>
              <a:t>Update</a:t>
            </a:r>
            <a:r>
              <a:rPr lang="es-ES" sz="1600" dirty="0" smtClean="0"/>
              <a:t> </a:t>
            </a:r>
            <a:r>
              <a:rPr lang="es-ES" sz="1600" dirty="0" err="1" smtClean="0"/>
              <a:t>the</a:t>
            </a:r>
            <a:r>
              <a:rPr lang="es-ES" sz="1600" dirty="0" smtClean="0"/>
              <a:t> led</a:t>
            </a:r>
            <a:endParaRPr lang="es-ES" sz="1600" dirty="0"/>
          </a:p>
          <a:p>
            <a:r>
              <a:rPr lang="es-ES" sz="1600" dirty="0"/>
              <a:t>      </a:t>
            </a:r>
            <a:r>
              <a:rPr lang="es-ES" sz="1600" dirty="0" err="1"/>
              <a:t>FastLED.show</a:t>
            </a:r>
            <a:r>
              <a:rPr lang="es-ES" sz="1600" dirty="0"/>
              <a:t>();</a:t>
            </a:r>
          </a:p>
          <a:p>
            <a:r>
              <a:rPr lang="es-ES" sz="1600" dirty="0" smtClean="0"/>
              <a:t>     </a:t>
            </a:r>
            <a:r>
              <a:rPr lang="es-ES" sz="1600" dirty="0" err="1" smtClean="0"/>
              <a:t>delay</a:t>
            </a:r>
            <a:r>
              <a:rPr lang="es-ES" sz="1600" dirty="0" smtClean="0"/>
              <a:t>(50); </a:t>
            </a:r>
            <a:r>
              <a:rPr lang="es-ES" sz="1600" dirty="0"/>
              <a:t>// </a:t>
            </a:r>
            <a:r>
              <a:rPr lang="es-ES" sz="1600" dirty="0" err="1" smtClean="0"/>
              <a:t>Waiting</a:t>
            </a:r>
            <a:r>
              <a:rPr lang="es-ES" sz="1600" dirty="0" smtClean="0"/>
              <a:t> time</a:t>
            </a:r>
            <a:endParaRPr lang="es-ES" sz="1600" dirty="0"/>
          </a:p>
          <a:p>
            <a:r>
              <a:rPr lang="es-ES" sz="1600" dirty="0"/>
              <a:t>    }</a:t>
            </a:r>
          </a:p>
          <a:p>
            <a:r>
              <a:rPr lang="es-ES" sz="1600" dirty="0"/>
              <a:t>  }</a:t>
            </a:r>
          </a:p>
          <a:p>
            <a:r>
              <a:rPr lang="es-ES" sz="1600" dirty="0"/>
              <a:t>}</a:t>
            </a:r>
          </a:p>
        </p:txBody>
      </p:sp>
    </p:spTree>
    <p:extLst>
      <p:ext uri="{BB962C8B-B14F-4D97-AF65-F5344CB8AC3E}">
        <p14:creationId xmlns:p14="http://schemas.microsoft.com/office/powerpoint/2010/main" val="38986290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3.- POPULAR COMPONENTS</a:t>
            </a:r>
            <a:endParaRPr lang="en-US" dirty="0">
              <a:solidFill>
                <a:srgbClr val="C78A0D"/>
              </a:solidFill>
            </a:endParaRPr>
          </a:p>
        </p:txBody>
      </p:sp>
      <p:sp>
        <p:nvSpPr>
          <p:cNvPr id="6" name="5 CuadroTexto"/>
          <p:cNvSpPr txBox="1"/>
          <p:nvPr/>
        </p:nvSpPr>
        <p:spPr>
          <a:xfrm>
            <a:off x="251520" y="692696"/>
            <a:ext cx="4464496" cy="369332"/>
          </a:xfrm>
          <a:prstGeom prst="rect">
            <a:avLst/>
          </a:prstGeom>
          <a:noFill/>
        </p:spPr>
        <p:txBody>
          <a:bodyPr wrap="square" rtlCol="0">
            <a:spAutoFit/>
          </a:bodyPr>
          <a:lstStyle/>
          <a:p>
            <a:r>
              <a:rPr lang="es-ES" b="1" dirty="0" err="1" smtClean="0"/>
              <a:t>Deeper</a:t>
            </a:r>
            <a:r>
              <a:rPr lang="es-ES" b="1" dirty="0" smtClean="0"/>
              <a:t> </a:t>
            </a:r>
            <a:r>
              <a:rPr lang="es-ES" b="1" dirty="0" err="1" smtClean="0"/>
              <a:t>learning</a:t>
            </a:r>
            <a:endParaRPr lang="es-ES" b="1" dirty="0"/>
          </a:p>
        </p:txBody>
      </p:sp>
      <p:sp>
        <p:nvSpPr>
          <p:cNvPr id="2" name="1 CuadroTexto"/>
          <p:cNvSpPr txBox="1"/>
          <p:nvPr/>
        </p:nvSpPr>
        <p:spPr>
          <a:xfrm>
            <a:off x="755576" y="1268760"/>
            <a:ext cx="7920880" cy="923330"/>
          </a:xfrm>
          <a:prstGeom prst="rect">
            <a:avLst/>
          </a:prstGeom>
          <a:noFill/>
        </p:spPr>
        <p:txBody>
          <a:bodyPr wrap="square" rtlCol="0">
            <a:spAutoFit/>
          </a:bodyPr>
          <a:lstStyle/>
          <a:p>
            <a:r>
              <a:rPr lang="es-ES" dirty="0" err="1" smtClean="0"/>
              <a:t>Neopixel</a:t>
            </a:r>
            <a:r>
              <a:rPr lang="es-ES" dirty="0"/>
              <a:t> tutorial: </a:t>
            </a:r>
            <a:endParaRPr lang="es-ES" dirty="0" smtClean="0"/>
          </a:p>
          <a:p>
            <a:endParaRPr lang="es-ES" dirty="0" smtClean="0"/>
          </a:p>
          <a:p>
            <a:r>
              <a:rPr lang="es-ES" dirty="0" smtClean="0">
                <a:hlinkClick r:id="rId2"/>
              </a:rPr>
              <a:t>https</a:t>
            </a:r>
            <a:r>
              <a:rPr lang="es-ES" dirty="0">
                <a:hlinkClick r:id="rId2"/>
              </a:rPr>
              <a:t>://</a:t>
            </a:r>
            <a:r>
              <a:rPr lang="es-ES" dirty="0" smtClean="0">
                <a:hlinkClick r:id="rId2"/>
              </a:rPr>
              <a:t>learn.adafruit.com/adafruit-neopixel-uberguide?view=all</a:t>
            </a:r>
            <a:r>
              <a:rPr lang="es-ES" dirty="0" smtClean="0"/>
              <a:t> </a:t>
            </a:r>
            <a:endParaRPr lang="es-ES" dirty="0"/>
          </a:p>
        </p:txBody>
      </p:sp>
      <p:sp>
        <p:nvSpPr>
          <p:cNvPr id="7" name="6 CuadroTexto"/>
          <p:cNvSpPr txBox="1"/>
          <p:nvPr/>
        </p:nvSpPr>
        <p:spPr>
          <a:xfrm>
            <a:off x="755576" y="2433662"/>
            <a:ext cx="7920880" cy="1200329"/>
          </a:xfrm>
          <a:prstGeom prst="rect">
            <a:avLst/>
          </a:prstGeom>
          <a:noFill/>
        </p:spPr>
        <p:txBody>
          <a:bodyPr wrap="square" rtlCol="0">
            <a:spAutoFit/>
          </a:bodyPr>
          <a:lstStyle/>
          <a:p>
            <a:r>
              <a:rPr lang="es-ES" dirty="0" err="1" smtClean="0"/>
              <a:t>Sparkfun</a:t>
            </a:r>
            <a:r>
              <a:rPr lang="es-ES" dirty="0" smtClean="0"/>
              <a:t>  </a:t>
            </a:r>
            <a:r>
              <a:rPr lang="es-ES" dirty="0"/>
              <a:t>tutorial: </a:t>
            </a:r>
            <a:endParaRPr lang="es-ES" dirty="0" smtClean="0"/>
          </a:p>
          <a:p>
            <a:endParaRPr lang="es-ES" dirty="0" smtClean="0"/>
          </a:p>
          <a:p>
            <a:r>
              <a:rPr lang="es-ES" dirty="0">
                <a:hlinkClick r:id="rId3"/>
              </a:rPr>
              <a:t>https://learn.sparkfun.com/tutorials/addressable-led-strip-hookup-guide?_</a:t>
            </a:r>
            <a:r>
              <a:rPr lang="es-ES" dirty="0" smtClean="0">
                <a:hlinkClick r:id="rId3"/>
              </a:rPr>
              <a:t>ga=2.192630506.1947051852.1619691105-2071247017.1607620793</a:t>
            </a:r>
            <a:r>
              <a:rPr lang="es-ES" dirty="0" smtClean="0"/>
              <a:t> </a:t>
            </a:r>
          </a:p>
        </p:txBody>
      </p:sp>
      <p:sp>
        <p:nvSpPr>
          <p:cNvPr id="9" name="8 CuadroTexto"/>
          <p:cNvSpPr txBox="1"/>
          <p:nvPr/>
        </p:nvSpPr>
        <p:spPr>
          <a:xfrm>
            <a:off x="755576" y="4100879"/>
            <a:ext cx="7920880" cy="923330"/>
          </a:xfrm>
          <a:prstGeom prst="rect">
            <a:avLst/>
          </a:prstGeom>
          <a:noFill/>
        </p:spPr>
        <p:txBody>
          <a:bodyPr wrap="square" rtlCol="0">
            <a:spAutoFit/>
          </a:bodyPr>
          <a:lstStyle/>
          <a:p>
            <a:r>
              <a:rPr lang="es-ES" dirty="0" smtClean="0"/>
              <a:t>LED tutorial</a:t>
            </a:r>
            <a:r>
              <a:rPr lang="es-ES" dirty="0"/>
              <a:t>: </a:t>
            </a:r>
            <a:endParaRPr lang="es-ES" dirty="0" smtClean="0"/>
          </a:p>
          <a:p>
            <a:endParaRPr lang="es-ES" dirty="0" smtClean="0"/>
          </a:p>
          <a:p>
            <a:r>
              <a:rPr lang="es-ES" dirty="0">
                <a:hlinkClick r:id="rId4"/>
              </a:rPr>
              <a:t>https://www.ledsupply.com/blog/ultimate-guide-on-buying-led-strip-lights</a:t>
            </a:r>
            <a:r>
              <a:rPr lang="es-ES" dirty="0" smtClean="0">
                <a:hlinkClick r:id="rId4"/>
              </a:rPr>
              <a:t>/</a:t>
            </a:r>
            <a:r>
              <a:rPr lang="es-ES" dirty="0" smtClean="0"/>
              <a:t> </a:t>
            </a:r>
          </a:p>
        </p:txBody>
      </p:sp>
    </p:spTree>
    <p:extLst>
      <p:ext uri="{BB962C8B-B14F-4D97-AF65-F5344CB8AC3E}">
        <p14:creationId xmlns:p14="http://schemas.microsoft.com/office/powerpoint/2010/main" val="20846688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4.- OTHER LED STRIPS</a:t>
            </a:r>
            <a:endParaRPr lang="en-US" dirty="0">
              <a:solidFill>
                <a:srgbClr val="C78A0D"/>
              </a:solidFill>
            </a:endParaRPr>
          </a:p>
        </p:txBody>
      </p:sp>
      <p:sp>
        <p:nvSpPr>
          <p:cNvPr id="5" name="4 CuadroTexto"/>
          <p:cNvSpPr txBox="1"/>
          <p:nvPr/>
        </p:nvSpPr>
        <p:spPr>
          <a:xfrm>
            <a:off x="611560" y="796062"/>
            <a:ext cx="7416824" cy="1200329"/>
          </a:xfrm>
          <a:prstGeom prst="rect">
            <a:avLst/>
          </a:prstGeom>
          <a:noFill/>
        </p:spPr>
        <p:txBody>
          <a:bodyPr wrap="square" rtlCol="0">
            <a:spAutoFit/>
          </a:bodyPr>
          <a:lstStyle/>
          <a:p>
            <a:r>
              <a:rPr lang="es-ES" dirty="0" err="1" smtClean="0"/>
              <a:t>Adafruit</a:t>
            </a:r>
            <a:r>
              <a:rPr lang="es-ES" dirty="0" smtClean="0"/>
              <a:t> DOTSTAR </a:t>
            </a:r>
            <a:r>
              <a:rPr lang="es-ES" dirty="0" err="1" smtClean="0"/>
              <a:t>LEDs</a:t>
            </a:r>
            <a:r>
              <a:rPr lang="es-ES" dirty="0" smtClean="0"/>
              <a:t>.</a:t>
            </a:r>
          </a:p>
          <a:p>
            <a:endParaRPr lang="es-ES" dirty="0"/>
          </a:p>
          <a:p>
            <a:pPr algn="just"/>
            <a:r>
              <a:rPr lang="es-ES" dirty="0" err="1" smtClean="0"/>
              <a:t>It</a:t>
            </a:r>
            <a:r>
              <a:rPr lang="es-ES" dirty="0" smtClean="0"/>
              <a:t> </a:t>
            </a:r>
            <a:r>
              <a:rPr lang="es-ES" dirty="0" err="1" smtClean="0"/>
              <a:t>is</a:t>
            </a:r>
            <a:r>
              <a:rPr lang="es-ES" dirty="0" smtClean="0"/>
              <a:t> </a:t>
            </a:r>
            <a:r>
              <a:rPr lang="es-ES" dirty="0" err="1" smtClean="0"/>
              <a:t>another</a:t>
            </a:r>
            <a:r>
              <a:rPr lang="es-ES" dirty="0" smtClean="0"/>
              <a:t> </a:t>
            </a:r>
            <a:r>
              <a:rPr lang="es-ES" dirty="0" err="1" smtClean="0"/>
              <a:t>type</a:t>
            </a:r>
            <a:r>
              <a:rPr lang="es-ES" dirty="0" smtClean="0"/>
              <a:t> of LED </a:t>
            </a:r>
            <a:r>
              <a:rPr lang="es-ES" dirty="0" err="1" smtClean="0"/>
              <a:t>strip</a:t>
            </a:r>
            <a:r>
              <a:rPr lang="es-ES" dirty="0" smtClean="0"/>
              <a:t> </a:t>
            </a:r>
            <a:r>
              <a:rPr lang="es-ES" dirty="0" err="1" smtClean="0"/>
              <a:t>it</a:t>
            </a:r>
            <a:r>
              <a:rPr lang="es-ES" dirty="0" smtClean="0"/>
              <a:t> can be </a:t>
            </a:r>
            <a:r>
              <a:rPr lang="es-ES" dirty="0" err="1" smtClean="0"/>
              <a:t>controled</a:t>
            </a:r>
            <a:r>
              <a:rPr lang="es-ES" dirty="0" smtClean="0"/>
              <a:t> </a:t>
            </a:r>
            <a:r>
              <a:rPr lang="es-ES" dirty="0" err="1" smtClean="0"/>
              <a:t>by</a:t>
            </a:r>
            <a:r>
              <a:rPr lang="es-ES" dirty="0" smtClean="0"/>
              <a:t> </a:t>
            </a:r>
            <a:r>
              <a:rPr lang="es-ES" dirty="0" err="1" smtClean="0"/>
              <a:t>Arduino</a:t>
            </a:r>
            <a:r>
              <a:rPr lang="es-ES" dirty="0" smtClean="0"/>
              <a:t>. </a:t>
            </a:r>
            <a:r>
              <a:rPr lang="es-ES" dirty="0" err="1" smtClean="0"/>
              <a:t>The</a:t>
            </a:r>
            <a:r>
              <a:rPr lang="es-ES" dirty="0" smtClean="0"/>
              <a:t> more </a:t>
            </a:r>
            <a:r>
              <a:rPr lang="es-ES" dirty="0" err="1" smtClean="0"/>
              <a:t>important</a:t>
            </a:r>
            <a:r>
              <a:rPr lang="es-ES" dirty="0" smtClean="0"/>
              <a:t> </a:t>
            </a:r>
            <a:r>
              <a:rPr lang="es-ES" dirty="0" err="1" smtClean="0"/>
              <a:t>difference</a:t>
            </a:r>
            <a:r>
              <a:rPr lang="es-ES" dirty="0" smtClean="0"/>
              <a:t> </a:t>
            </a:r>
            <a:r>
              <a:rPr lang="es-ES" dirty="0" err="1" smtClean="0"/>
              <a:t>is</a:t>
            </a:r>
            <a:r>
              <a:rPr lang="es-ES" dirty="0" smtClean="0"/>
              <a:t> </a:t>
            </a:r>
            <a:r>
              <a:rPr lang="es-ES" dirty="0" err="1" smtClean="0"/>
              <a:t>you</a:t>
            </a:r>
            <a:r>
              <a:rPr lang="es-ES" dirty="0" smtClean="0"/>
              <a:t> </a:t>
            </a:r>
            <a:r>
              <a:rPr lang="es-ES" dirty="0" err="1" smtClean="0"/>
              <a:t>need</a:t>
            </a:r>
            <a:r>
              <a:rPr lang="es-ES" dirty="0" smtClean="0"/>
              <a:t> 2 digital </a:t>
            </a:r>
            <a:r>
              <a:rPr lang="es-ES" dirty="0" err="1" smtClean="0"/>
              <a:t>pins</a:t>
            </a:r>
            <a:r>
              <a:rPr lang="es-ES" dirty="0" smtClean="0"/>
              <a:t> to control </a:t>
            </a:r>
            <a:r>
              <a:rPr lang="es-ES" dirty="0" err="1" smtClean="0"/>
              <a:t>the</a:t>
            </a:r>
            <a:r>
              <a:rPr lang="es-ES" dirty="0" smtClean="0"/>
              <a:t> </a:t>
            </a:r>
            <a:r>
              <a:rPr lang="es-ES" dirty="0" err="1" smtClean="0"/>
              <a:t>strip</a:t>
            </a:r>
            <a:r>
              <a:rPr lang="es-ES" dirty="0" smtClean="0"/>
              <a:t>. </a:t>
            </a:r>
            <a:endParaRPr lang="es-ES" dirty="0"/>
          </a:p>
        </p:txBody>
      </p:sp>
      <p:sp>
        <p:nvSpPr>
          <p:cNvPr id="6" name="5 Rectángulo"/>
          <p:cNvSpPr/>
          <p:nvPr/>
        </p:nvSpPr>
        <p:spPr>
          <a:xfrm>
            <a:off x="1388604" y="2439781"/>
            <a:ext cx="6102424" cy="369332"/>
          </a:xfrm>
          <a:prstGeom prst="rect">
            <a:avLst/>
          </a:prstGeom>
        </p:spPr>
        <p:txBody>
          <a:bodyPr wrap="square">
            <a:spAutoFit/>
          </a:bodyPr>
          <a:lstStyle/>
          <a:p>
            <a:r>
              <a:rPr lang="es-ES" dirty="0">
                <a:hlinkClick r:id="rId2"/>
              </a:rPr>
              <a:t>https://</a:t>
            </a:r>
            <a:r>
              <a:rPr lang="es-ES" dirty="0" smtClean="0">
                <a:hlinkClick r:id="rId2"/>
              </a:rPr>
              <a:t>learn.adafruit.com/adafruit-dotstar-leds?view=all</a:t>
            </a:r>
            <a:r>
              <a:rPr lang="es-ES" dirty="0" smtClean="0"/>
              <a:t> </a:t>
            </a:r>
            <a:endParaRPr lang="es-ES" dirty="0"/>
          </a:p>
        </p:txBody>
      </p:sp>
      <p:pic>
        <p:nvPicPr>
          <p:cNvPr id="819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t="8659" b="12057"/>
          <a:stretch/>
        </p:blipFill>
        <p:spPr bwMode="auto">
          <a:xfrm>
            <a:off x="1774586" y="2809113"/>
            <a:ext cx="5352256" cy="318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3491880" y="5877272"/>
            <a:ext cx="1622560" cy="215444"/>
          </a:xfrm>
          <a:prstGeom prst="rect">
            <a:avLst/>
          </a:prstGeom>
        </p:spPr>
        <p:txBody>
          <a:bodyPr wrap="none">
            <a:spAutoFit/>
          </a:bodyPr>
          <a:lstStyle/>
          <a:p>
            <a:r>
              <a:rPr lang="en-US" sz="800" i="1" dirty="0" smtClean="0"/>
              <a:t>Source</a:t>
            </a:r>
            <a:r>
              <a:rPr lang="en-US" sz="800" i="1" dirty="0"/>
              <a:t>: https</a:t>
            </a:r>
            <a:r>
              <a:rPr lang="en-US" sz="800" i="1" dirty="0" smtClean="0"/>
              <a:t>://www.adafruit.com</a:t>
            </a:r>
            <a:endParaRPr lang="en-US" sz="800" i="1" dirty="0"/>
          </a:p>
        </p:txBody>
      </p:sp>
    </p:spTree>
    <p:extLst>
      <p:ext uri="{BB962C8B-B14F-4D97-AF65-F5344CB8AC3E}">
        <p14:creationId xmlns:p14="http://schemas.microsoft.com/office/powerpoint/2010/main" val="37114203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5.- LOOK AT THE VIDEOS</a:t>
            </a:r>
            <a:endParaRPr lang="en-US" dirty="0">
              <a:solidFill>
                <a:srgbClr val="C78A0D"/>
              </a:solidFill>
            </a:endParaRPr>
          </a:p>
        </p:txBody>
      </p:sp>
      <p:sp>
        <p:nvSpPr>
          <p:cNvPr id="7" name="6 CuadroTexto"/>
          <p:cNvSpPr txBox="1"/>
          <p:nvPr/>
        </p:nvSpPr>
        <p:spPr>
          <a:xfrm>
            <a:off x="773832" y="2780928"/>
            <a:ext cx="7110536" cy="369332"/>
          </a:xfrm>
          <a:prstGeom prst="rect">
            <a:avLst/>
          </a:prstGeom>
          <a:noFill/>
        </p:spPr>
        <p:txBody>
          <a:bodyPr wrap="square" rtlCol="0">
            <a:spAutoFit/>
          </a:bodyPr>
          <a:lstStyle/>
          <a:p>
            <a:r>
              <a:rPr lang="es-ES" b="1" dirty="0" smtClean="0"/>
              <a:t>Video 2: </a:t>
            </a:r>
            <a:r>
              <a:rPr lang="es-ES" dirty="0" smtClean="0"/>
              <a:t>9:31 </a:t>
            </a:r>
            <a:r>
              <a:rPr lang="es-ES" dirty="0"/>
              <a:t>min   </a:t>
            </a:r>
            <a:r>
              <a:rPr lang="es-ES" dirty="0">
                <a:hlinkClick r:id="rId2"/>
              </a:rPr>
              <a:t>https://</a:t>
            </a:r>
            <a:r>
              <a:rPr lang="es-ES" dirty="0" smtClean="0">
                <a:hlinkClick r:id="rId2"/>
              </a:rPr>
              <a:t>www.youtube.com/watch?v=UhYu0k2woRM</a:t>
            </a:r>
            <a:r>
              <a:rPr lang="es-ES" dirty="0" smtClean="0"/>
              <a:t> </a:t>
            </a:r>
            <a:endParaRPr lang="es-ES" dirty="0"/>
          </a:p>
        </p:txBody>
      </p:sp>
      <p:sp>
        <p:nvSpPr>
          <p:cNvPr id="8" name="7 CuadroTexto"/>
          <p:cNvSpPr txBox="1"/>
          <p:nvPr/>
        </p:nvSpPr>
        <p:spPr>
          <a:xfrm>
            <a:off x="773832" y="3563724"/>
            <a:ext cx="6894512" cy="369332"/>
          </a:xfrm>
          <a:prstGeom prst="rect">
            <a:avLst/>
          </a:prstGeom>
          <a:noFill/>
        </p:spPr>
        <p:txBody>
          <a:bodyPr wrap="square" rtlCol="0">
            <a:spAutoFit/>
          </a:bodyPr>
          <a:lstStyle/>
          <a:p>
            <a:r>
              <a:rPr lang="es-ES" b="1" dirty="0" smtClean="0"/>
              <a:t>Video 3: </a:t>
            </a:r>
            <a:r>
              <a:rPr lang="es-ES" dirty="0"/>
              <a:t>14:41 min  </a:t>
            </a:r>
            <a:r>
              <a:rPr lang="es-ES" dirty="0">
                <a:hlinkClick r:id="rId3"/>
              </a:rPr>
              <a:t>https://</a:t>
            </a:r>
            <a:r>
              <a:rPr lang="es-ES" dirty="0" smtClean="0">
                <a:hlinkClick r:id="rId3"/>
              </a:rPr>
              <a:t>www.youtube.com/watch?v=QnvircC22hU</a:t>
            </a:r>
            <a:r>
              <a:rPr lang="es-ES" dirty="0" smtClean="0"/>
              <a:t> </a:t>
            </a:r>
            <a:endParaRPr lang="es-ES" dirty="0"/>
          </a:p>
        </p:txBody>
      </p:sp>
      <p:sp>
        <p:nvSpPr>
          <p:cNvPr id="9" name="8 CuadroTexto"/>
          <p:cNvSpPr txBox="1"/>
          <p:nvPr/>
        </p:nvSpPr>
        <p:spPr>
          <a:xfrm>
            <a:off x="251520" y="764704"/>
            <a:ext cx="7776864" cy="646331"/>
          </a:xfrm>
          <a:prstGeom prst="rect">
            <a:avLst/>
          </a:prstGeom>
          <a:noFill/>
        </p:spPr>
        <p:txBody>
          <a:bodyPr wrap="square" rtlCol="0">
            <a:spAutoFit/>
          </a:bodyPr>
          <a:lstStyle/>
          <a:p>
            <a:pPr algn="just"/>
            <a:r>
              <a:rPr lang="es-ES" dirty="0" err="1" smtClean="0"/>
              <a:t>Here</a:t>
            </a:r>
            <a:r>
              <a:rPr lang="es-ES" dirty="0" smtClean="0"/>
              <a:t> </a:t>
            </a:r>
            <a:r>
              <a:rPr lang="es-ES" dirty="0" err="1" smtClean="0"/>
              <a:t>you</a:t>
            </a:r>
            <a:r>
              <a:rPr lang="es-ES" dirty="0" smtClean="0"/>
              <a:t> can </a:t>
            </a:r>
            <a:r>
              <a:rPr lang="es-ES" dirty="0" err="1" smtClean="0"/>
              <a:t>find</a:t>
            </a:r>
            <a:r>
              <a:rPr lang="es-ES" dirty="0" smtClean="0"/>
              <a:t> </a:t>
            </a:r>
            <a:r>
              <a:rPr lang="es-ES" dirty="0" err="1" smtClean="0"/>
              <a:t>some</a:t>
            </a:r>
            <a:r>
              <a:rPr lang="es-ES" dirty="0" smtClean="0"/>
              <a:t> videos </a:t>
            </a:r>
            <a:r>
              <a:rPr lang="es-ES" dirty="0" err="1" smtClean="0"/>
              <a:t>using</a:t>
            </a:r>
            <a:r>
              <a:rPr lang="es-ES" dirty="0" smtClean="0"/>
              <a:t> LED </a:t>
            </a:r>
            <a:r>
              <a:rPr lang="es-ES" dirty="0" err="1" smtClean="0"/>
              <a:t>strips</a:t>
            </a:r>
            <a:r>
              <a:rPr lang="es-ES" dirty="0" smtClean="0"/>
              <a:t>, </a:t>
            </a:r>
            <a:r>
              <a:rPr lang="es-ES" dirty="0" err="1" smtClean="0"/>
              <a:t>using</a:t>
            </a:r>
            <a:r>
              <a:rPr lang="es-ES" dirty="0" smtClean="0"/>
              <a:t> </a:t>
            </a:r>
            <a:r>
              <a:rPr lang="es-ES" dirty="0" err="1" smtClean="0"/>
              <a:t>different</a:t>
            </a:r>
            <a:r>
              <a:rPr lang="es-ES" dirty="0" smtClean="0"/>
              <a:t> </a:t>
            </a:r>
            <a:r>
              <a:rPr lang="es-ES" dirty="0" err="1" smtClean="0"/>
              <a:t>ways</a:t>
            </a:r>
            <a:r>
              <a:rPr lang="es-ES" dirty="0" smtClean="0"/>
              <a:t> to </a:t>
            </a:r>
            <a:r>
              <a:rPr lang="es-ES" dirty="0" err="1" smtClean="0"/>
              <a:t>program</a:t>
            </a:r>
            <a:r>
              <a:rPr lang="es-ES" dirty="0" smtClean="0"/>
              <a:t> </a:t>
            </a:r>
            <a:r>
              <a:rPr lang="es-ES" dirty="0" err="1" smtClean="0"/>
              <a:t>Arduino</a:t>
            </a:r>
            <a:r>
              <a:rPr lang="es-ES" dirty="0" smtClean="0"/>
              <a:t>. Video 3 </a:t>
            </a:r>
            <a:r>
              <a:rPr lang="es-ES" dirty="0" err="1" smtClean="0"/>
              <a:t>is</a:t>
            </a:r>
            <a:r>
              <a:rPr lang="es-ES" dirty="0" smtClean="0"/>
              <a:t> a </a:t>
            </a:r>
            <a:r>
              <a:rPr lang="es-ES" dirty="0" err="1" smtClean="0"/>
              <a:t>good</a:t>
            </a:r>
            <a:r>
              <a:rPr lang="es-ES" dirty="0" smtClean="0"/>
              <a:t> </a:t>
            </a:r>
            <a:r>
              <a:rPr lang="es-ES" dirty="0" err="1" smtClean="0"/>
              <a:t>descripcion</a:t>
            </a:r>
            <a:r>
              <a:rPr lang="es-ES" dirty="0" smtClean="0"/>
              <a:t> of </a:t>
            </a:r>
            <a:r>
              <a:rPr lang="es-ES" dirty="0" err="1" smtClean="0"/>
              <a:t>different</a:t>
            </a:r>
            <a:r>
              <a:rPr lang="es-ES" dirty="0" smtClean="0"/>
              <a:t> LED </a:t>
            </a:r>
            <a:r>
              <a:rPr lang="es-ES" dirty="0" err="1" smtClean="0"/>
              <a:t>strips</a:t>
            </a:r>
            <a:r>
              <a:rPr lang="es-ES" dirty="0" smtClean="0"/>
              <a:t>.</a:t>
            </a:r>
            <a:endParaRPr lang="es-ES" dirty="0"/>
          </a:p>
        </p:txBody>
      </p:sp>
      <p:sp>
        <p:nvSpPr>
          <p:cNvPr id="10" name="9 CuadroTexto"/>
          <p:cNvSpPr txBox="1"/>
          <p:nvPr/>
        </p:nvSpPr>
        <p:spPr>
          <a:xfrm>
            <a:off x="773832" y="1988840"/>
            <a:ext cx="7110536" cy="369332"/>
          </a:xfrm>
          <a:prstGeom prst="rect">
            <a:avLst/>
          </a:prstGeom>
          <a:noFill/>
        </p:spPr>
        <p:txBody>
          <a:bodyPr wrap="square" rtlCol="0">
            <a:spAutoFit/>
          </a:bodyPr>
          <a:lstStyle/>
          <a:p>
            <a:r>
              <a:rPr lang="es-ES" b="1" dirty="0" smtClean="0"/>
              <a:t>Video 1: </a:t>
            </a:r>
            <a:r>
              <a:rPr lang="es-ES" dirty="0" smtClean="0"/>
              <a:t>7:36 </a:t>
            </a:r>
            <a:r>
              <a:rPr lang="es-ES" dirty="0"/>
              <a:t>min   </a:t>
            </a:r>
            <a:r>
              <a:rPr lang="es-ES" dirty="0">
                <a:hlinkClick r:id="rId4"/>
              </a:rPr>
              <a:t>https://</a:t>
            </a:r>
            <a:r>
              <a:rPr lang="es-ES" dirty="0" smtClean="0">
                <a:hlinkClick r:id="rId4"/>
              </a:rPr>
              <a:t>www.youtube.com/watch?v=rPvGLSuMaLA</a:t>
            </a:r>
            <a:r>
              <a:rPr lang="es-ES" dirty="0" smtClean="0"/>
              <a:t> </a:t>
            </a:r>
            <a:endParaRPr lang="es-ES" dirty="0"/>
          </a:p>
        </p:txBody>
      </p:sp>
    </p:spTree>
    <p:extLst>
      <p:ext uri="{BB962C8B-B14F-4D97-AF65-F5344CB8AC3E}">
        <p14:creationId xmlns:p14="http://schemas.microsoft.com/office/powerpoint/2010/main" val="975268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CuadroTexto"/>
          <p:cNvSpPr txBox="1">
            <a:spLocks noChangeArrowheads="1"/>
          </p:cNvSpPr>
          <p:nvPr/>
        </p:nvSpPr>
        <p:spPr bwMode="auto">
          <a:xfrm>
            <a:off x="7380312" y="5207953"/>
            <a:ext cx="12938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l" eaLnBrk="1" hangingPunct="1"/>
            <a:r>
              <a:rPr lang="es-ES" altLang="es-ES" sz="700" b="0" dirty="0" smtClean="0">
                <a:solidFill>
                  <a:srgbClr val="C78A0D"/>
                </a:solidFill>
                <a:latin typeface="Verdana" pitchFamily="34" charset="0"/>
                <a:ea typeface="Verdana" pitchFamily="34" charset="0"/>
                <a:cs typeface="Verdana" pitchFamily="34" charset="0"/>
              </a:rPr>
              <a:t>email@aidimme.es</a:t>
            </a:r>
            <a:endParaRPr lang="es-ES" altLang="es-ES" sz="700" b="0" dirty="0">
              <a:solidFill>
                <a:srgbClr val="C78A0D"/>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074066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7565</TotalTime>
  <Words>2319</Words>
  <Application>Microsoft Office PowerPoint</Application>
  <PresentationFormat>Presentación en pantalla (4:3)</PresentationFormat>
  <Paragraphs>300</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García, Raquel</dc:creator>
  <cp:lastModifiedBy>Del Agua Navarro, Juan</cp:lastModifiedBy>
  <cp:revision>423</cp:revision>
  <cp:lastPrinted>2017-04-05T12:06:29Z</cp:lastPrinted>
  <dcterms:created xsi:type="dcterms:W3CDTF">2016-05-25T07:55:16Z</dcterms:created>
  <dcterms:modified xsi:type="dcterms:W3CDTF">2022-05-02T11:29:17Z</dcterms:modified>
</cp:coreProperties>
</file>