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handoutMasterIdLst>
    <p:handoutMasterId r:id="rId30"/>
  </p:handoutMasterIdLst>
  <p:sldIdLst>
    <p:sldId id="256" r:id="rId2"/>
    <p:sldId id="380" r:id="rId3"/>
    <p:sldId id="367" r:id="rId4"/>
    <p:sldId id="381" r:id="rId5"/>
    <p:sldId id="382" r:id="rId6"/>
    <p:sldId id="388" r:id="rId7"/>
    <p:sldId id="387" r:id="rId8"/>
    <p:sldId id="389" r:id="rId9"/>
    <p:sldId id="390" r:id="rId10"/>
    <p:sldId id="394" r:id="rId11"/>
    <p:sldId id="391" r:id="rId12"/>
    <p:sldId id="392" r:id="rId13"/>
    <p:sldId id="383" r:id="rId14"/>
    <p:sldId id="393" r:id="rId15"/>
    <p:sldId id="396" r:id="rId16"/>
    <p:sldId id="395" r:id="rId17"/>
    <p:sldId id="397" r:id="rId18"/>
    <p:sldId id="398" r:id="rId19"/>
    <p:sldId id="399" r:id="rId20"/>
    <p:sldId id="400" r:id="rId21"/>
    <p:sldId id="384" r:id="rId22"/>
    <p:sldId id="402" r:id="rId23"/>
    <p:sldId id="403" r:id="rId24"/>
    <p:sldId id="385" r:id="rId25"/>
    <p:sldId id="386" r:id="rId26"/>
    <p:sldId id="378" r:id="rId27"/>
    <p:sldId id="258" r:id="rId28"/>
  </p:sldIdLst>
  <p:sldSz cx="9144000" cy="6858000" type="screen4x3"/>
  <p:notesSz cx="7099300" cy="10234613"/>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el Agua Navarro, Juan" initials="DANJ"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FFFF66"/>
    <a:srgbClr val="424A52"/>
    <a:srgbClr val="C78A0D"/>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5238" autoAdjust="0"/>
  </p:normalViewPr>
  <p:slideViewPr>
    <p:cSldViewPr>
      <p:cViewPr>
        <p:scale>
          <a:sx n="80" d="100"/>
          <a:sy n="80" d="100"/>
        </p:scale>
        <p:origin x="-2502" y="-750"/>
      </p:cViewPr>
      <p:guideLst>
        <p:guide orient="horz" pos="2160"/>
        <p:guide pos="2880"/>
      </p:guideLst>
    </p:cSldViewPr>
  </p:slideViewPr>
  <p:notesTextViewPr>
    <p:cViewPr>
      <p:scale>
        <a:sx n="1" d="1"/>
        <a:sy n="1" d="1"/>
      </p:scale>
      <p:origin x="0" y="0"/>
    </p:cViewPr>
  </p:notesTextViewPr>
  <p:notesViewPr>
    <p:cSldViewPr>
      <p:cViewPr varScale="1">
        <p:scale>
          <a:sx n="83" d="100"/>
          <a:sy n="83" d="100"/>
        </p:scale>
        <p:origin x="-1992" y="-72"/>
      </p:cViewPr>
      <p:guideLst>
        <p:guide orient="horz" pos="3224"/>
        <p:guide pos="22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s-ES" dirty="0"/>
          </a:p>
        </p:txBody>
      </p:sp>
      <p:sp>
        <p:nvSpPr>
          <p:cNvPr id="3" name="2 Marcador de fecha"/>
          <p:cNvSpPr>
            <a:spLocks noGrp="1"/>
          </p:cNvSpPr>
          <p:nvPr>
            <p:ph type="dt" sz="quarter" idx="1"/>
          </p:nvPr>
        </p:nvSpPr>
        <p:spPr>
          <a:xfrm>
            <a:off x="4021294" y="0"/>
            <a:ext cx="3076363" cy="511731"/>
          </a:xfrm>
          <a:prstGeom prst="rect">
            <a:avLst/>
          </a:prstGeom>
        </p:spPr>
        <p:txBody>
          <a:bodyPr vert="horz" lIns="99048" tIns="49524" rIns="99048" bIns="49524" rtlCol="0"/>
          <a:lstStyle>
            <a:lvl1pPr algn="r">
              <a:defRPr sz="1300"/>
            </a:lvl1pPr>
          </a:lstStyle>
          <a:p>
            <a:fld id="{F5F2849E-0D04-485A-8085-D635EEC5067B}" type="datetimeFigureOut">
              <a:rPr lang="es-ES" smtClean="0"/>
              <a:pPr/>
              <a:t>04/06/2021</a:t>
            </a:fld>
            <a:endParaRPr lang="es-ES" dirty="0"/>
          </a:p>
        </p:txBody>
      </p:sp>
      <p:sp>
        <p:nvSpPr>
          <p:cNvPr id="4" name="3 Marcador de pie de página"/>
          <p:cNvSpPr>
            <a:spLocks noGrp="1"/>
          </p:cNvSpPr>
          <p:nvPr>
            <p:ph type="ftr" sz="quarter" idx="2"/>
          </p:nvPr>
        </p:nvSpPr>
        <p:spPr>
          <a:xfrm>
            <a:off x="0" y="9721106"/>
            <a:ext cx="3076363" cy="511731"/>
          </a:xfrm>
          <a:prstGeom prst="rect">
            <a:avLst/>
          </a:prstGeom>
        </p:spPr>
        <p:txBody>
          <a:bodyPr vert="horz" lIns="99048" tIns="49524" rIns="99048" bIns="49524" rtlCol="0" anchor="b"/>
          <a:lstStyle>
            <a:lvl1pPr algn="l">
              <a:defRPr sz="1300"/>
            </a:lvl1pPr>
          </a:lstStyle>
          <a:p>
            <a:endParaRPr lang="es-ES" dirty="0"/>
          </a:p>
        </p:txBody>
      </p:sp>
      <p:sp>
        <p:nvSpPr>
          <p:cNvPr id="5" name="4 Marcador de número de diapositiva"/>
          <p:cNvSpPr>
            <a:spLocks noGrp="1"/>
          </p:cNvSpPr>
          <p:nvPr>
            <p:ph type="sldNum" sz="quarter" idx="3"/>
          </p:nvPr>
        </p:nvSpPr>
        <p:spPr>
          <a:xfrm>
            <a:off x="4021294" y="9721106"/>
            <a:ext cx="3076363" cy="511731"/>
          </a:xfrm>
          <a:prstGeom prst="rect">
            <a:avLst/>
          </a:prstGeom>
        </p:spPr>
        <p:txBody>
          <a:bodyPr vert="horz" lIns="99048" tIns="49524" rIns="99048" bIns="49524" rtlCol="0" anchor="b"/>
          <a:lstStyle>
            <a:lvl1pPr algn="r">
              <a:defRPr sz="1300"/>
            </a:lvl1pPr>
          </a:lstStyle>
          <a:p>
            <a:fld id="{21319C74-FD67-4218-BD9F-933C52F82BEF}" type="slidenum">
              <a:rPr lang="es-ES" smtClean="0"/>
              <a:pPr/>
              <a:t>‹Nº›</a:t>
            </a:fld>
            <a:endParaRPr lang="es-ES" dirty="0"/>
          </a:p>
        </p:txBody>
      </p:sp>
    </p:spTree>
    <p:extLst>
      <p:ext uri="{BB962C8B-B14F-4D97-AF65-F5344CB8AC3E}">
        <p14:creationId xmlns:p14="http://schemas.microsoft.com/office/powerpoint/2010/main" val="32742136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s-ES" dirty="0"/>
          </a:p>
        </p:txBody>
      </p:sp>
      <p:sp>
        <p:nvSpPr>
          <p:cNvPr id="3" name="2 Marcador de fecha"/>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0333891E-3C0D-4D84-8A88-C58A7D6B6A30}" type="datetimeFigureOut">
              <a:rPr lang="es-ES" smtClean="0"/>
              <a:pPr/>
              <a:t>04/06/2021</a:t>
            </a:fld>
            <a:endParaRPr lang="es-ES" dirty="0"/>
          </a:p>
        </p:txBody>
      </p:sp>
      <p:sp>
        <p:nvSpPr>
          <p:cNvPr id="4" name="3 Marcador de imagen de diapositiva"/>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s-ES" dirty="0"/>
          </a:p>
        </p:txBody>
      </p:sp>
      <p:sp>
        <p:nvSpPr>
          <p:cNvPr id="5" name="4 Marcador de notas"/>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s-ES" dirty="0"/>
          </a:p>
        </p:txBody>
      </p:sp>
      <p:sp>
        <p:nvSpPr>
          <p:cNvPr id="7" name="6 Marcador de número de diapositiva"/>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13F40A98-FB3F-4847-BB4E-6A562FDE166A}" type="slidenum">
              <a:rPr lang="es-ES" smtClean="0"/>
              <a:pPr/>
              <a:t>‹Nº›</a:t>
            </a:fld>
            <a:endParaRPr lang="es-ES" dirty="0"/>
          </a:p>
        </p:txBody>
      </p:sp>
    </p:spTree>
    <p:extLst>
      <p:ext uri="{BB962C8B-B14F-4D97-AF65-F5344CB8AC3E}">
        <p14:creationId xmlns:p14="http://schemas.microsoft.com/office/powerpoint/2010/main" val="28448882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9" name="8 Rectángulo"/>
          <p:cNvSpPr>
            <a:spLocks noChangeArrowheads="1"/>
          </p:cNvSpPr>
          <p:nvPr userDrawn="1"/>
        </p:nvSpPr>
        <p:spPr bwMode="auto">
          <a:xfrm>
            <a:off x="0" y="0"/>
            <a:ext cx="9144000" cy="4484688"/>
          </a:xfrm>
          <a:prstGeom prst="rect">
            <a:avLst/>
          </a:prstGeom>
          <a:solidFill>
            <a:srgbClr val="C78A0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eaLnBrk="1" hangingPunct="1">
              <a:defRPr/>
            </a:pPr>
            <a:endParaRPr lang="es-ES" altLang="es-ES" dirty="0" smtClean="0"/>
          </a:p>
        </p:txBody>
      </p:sp>
      <p:pic>
        <p:nvPicPr>
          <p:cNvPr id="10" name="Picture 2" descr="C:\DelViejo\Diseño_Grafico\AIDIMA\IMAGEN Y COMUNICACIÓN 2008\AIDIMME\calado.png"/>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3003550" y="3216275"/>
            <a:ext cx="319722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977106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pic>
        <p:nvPicPr>
          <p:cNvPr id="7" name="Picture 9" descr="C:\DelViejo\Diseño_Grafico\AIDIMA\IMAGEN Y COMUNICACIÓN 2008\AIDIMME\simbolos.jpg"/>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8532926" y="3229675"/>
            <a:ext cx="421824" cy="331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descr="C:\DelViejo\Diseño_Grafico\AIDIMA\IMAGEN Y COMUNICACIÓN 2008\AIDIMME\simbolos.jpg"/>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80975" y="3234438"/>
            <a:ext cx="378417" cy="331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descr="C:\DelViejo\Diseño_Grafico\AIDIMA\IMAGEN Y COMUNICACIÓN 2008\AIDIMME\LOGO OFICIAL\Logo-AIDIMME-VersionMinima\Logo-AIDIMME-VersionMinima.jpg"/>
          <p:cNvPicPr>
            <a:picLocks noChangeAspect="1" noChangeArrowheads="1"/>
          </p:cNvPicPr>
          <p:nvPr userDrawn="1"/>
        </p:nvPicPr>
        <p:blipFill>
          <a:blip r:embed="rId4" cstate="email">
            <a:extLst>
              <a:ext uri="{28A0092B-C50C-407E-A947-70E740481C1C}">
                <a14:useLocalDpi xmlns:a14="http://schemas.microsoft.com/office/drawing/2010/main" val="0"/>
              </a:ext>
            </a:extLst>
          </a:blip>
          <a:srcRect/>
          <a:stretch>
            <a:fillRect/>
          </a:stretch>
        </p:blipFill>
        <p:spPr bwMode="auto">
          <a:xfrm>
            <a:off x="7202488" y="92075"/>
            <a:ext cx="1768475"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10 CuadroTexto"/>
          <p:cNvSpPr txBox="1">
            <a:spLocks noChangeArrowheads="1"/>
          </p:cNvSpPr>
          <p:nvPr userDrawn="1"/>
        </p:nvSpPr>
        <p:spPr bwMode="auto">
          <a:xfrm>
            <a:off x="8448114" y="6474504"/>
            <a:ext cx="41069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eaLnBrk="1" hangingPunct="1">
              <a:defRPr/>
            </a:pPr>
            <a:fld id="{598220F1-3E5F-4429-B323-40C3AD83C7A1}" type="slidenum">
              <a:rPr lang="es-ES" altLang="es-ES" sz="800" b="0" smtClean="0">
                <a:solidFill>
                  <a:srgbClr val="424A52"/>
                </a:solidFill>
                <a:latin typeface="Verdana" pitchFamily="34" charset="0"/>
                <a:ea typeface="Verdana" pitchFamily="34" charset="0"/>
                <a:cs typeface="Verdana" pitchFamily="34" charset="0"/>
              </a:rPr>
              <a:pPr eaLnBrk="1" hangingPunct="1">
                <a:defRPr/>
              </a:pPr>
              <a:t>‹Nº›</a:t>
            </a:fld>
            <a:endParaRPr lang="es-ES" altLang="es-ES" sz="800" b="0" dirty="0" smtClean="0">
              <a:solidFill>
                <a:srgbClr val="424A52"/>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44400229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ncabezado de sección">
    <p:spTree>
      <p:nvGrpSpPr>
        <p:cNvPr id="1" name=""/>
        <p:cNvGrpSpPr/>
        <p:nvPr/>
      </p:nvGrpSpPr>
      <p:grpSpPr>
        <a:xfrm>
          <a:off x="0" y="0"/>
          <a:ext cx="0" cy="0"/>
          <a:chOff x="0" y="0"/>
          <a:chExt cx="0" cy="0"/>
        </a:xfrm>
      </p:grpSpPr>
      <p:pic>
        <p:nvPicPr>
          <p:cNvPr id="8" name="Picture 5" descr="C:\DelViejo\Diseño_Grafico\AIDIMA\IMAGEN Y COMUNICACIÓN 2008\AIDIMME\direcciones-01.jpg"/>
          <p:cNvPicPr>
            <a:picLocks noChangeAspect="1" noChangeArrowheads="1"/>
          </p:cNvPicPr>
          <p:nvPr userDrawn="1"/>
        </p:nvPicPr>
        <p:blipFill rotWithShape="1">
          <a:blip r:embed="rId2" cstate="email">
            <a:extLst>
              <a:ext uri="{28A0092B-C50C-407E-A947-70E740481C1C}">
                <a14:useLocalDpi xmlns:a14="http://schemas.microsoft.com/office/drawing/2010/main" val="0"/>
              </a:ext>
            </a:extLst>
          </a:blip>
          <a:srcRect/>
          <a:stretch/>
        </p:blipFill>
        <p:spPr bwMode="auto">
          <a:xfrm>
            <a:off x="654051" y="4537075"/>
            <a:ext cx="6940550" cy="1252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11 CuadroTexto"/>
          <p:cNvSpPr txBox="1">
            <a:spLocks noChangeArrowheads="1"/>
          </p:cNvSpPr>
          <p:nvPr userDrawn="1"/>
        </p:nvSpPr>
        <p:spPr bwMode="auto">
          <a:xfrm>
            <a:off x="7390023" y="5320523"/>
            <a:ext cx="1293813"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eaLnBrk="1" hangingPunct="1"/>
            <a:r>
              <a:rPr lang="es-ES" altLang="es-ES" sz="700" b="0" dirty="0" smtClean="0">
                <a:solidFill>
                  <a:srgbClr val="C78A0D"/>
                </a:solidFill>
                <a:latin typeface="Verdana" pitchFamily="34" charset="0"/>
                <a:ea typeface="Verdana" pitchFamily="34" charset="0"/>
                <a:cs typeface="Verdana" pitchFamily="34" charset="0"/>
              </a:rPr>
              <a:t>www.aidimme.es</a:t>
            </a:r>
            <a:endParaRPr lang="es-ES" altLang="es-ES" sz="700" b="0" dirty="0">
              <a:solidFill>
                <a:srgbClr val="C78A0D"/>
              </a:solidFill>
              <a:latin typeface="Verdana" pitchFamily="34" charset="0"/>
              <a:ea typeface="Verdana" pitchFamily="34" charset="0"/>
              <a:cs typeface="Verdana" pitchFamily="34" charset="0"/>
            </a:endParaRPr>
          </a:p>
        </p:txBody>
      </p:sp>
      <p:grpSp>
        <p:nvGrpSpPr>
          <p:cNvPr id="11" name="10 Grupo"/>
          <p:cNvGrpSpPr/>
          <p:nvPr userDrawn="1"/>
        </p:nvGrpSpPr>
        <p:grpSpPr>
          <a:xfrm>
            <a:off x="0" y="0"/>
            <a:ext cx="9144000" cy="4484688"/>
            <a:chOff x="0" y="0"/>
            <a:chExt cx="9144000" cy="4484688"/>
          </a:xfrm>
        </p:grpSpPr>
        <p:sp>
          <p:nvSpPr>
            <p:cNvPr id="7" name="9 Rectángulo"/>
            <p:cNvSpPr>
              <a:spLocks noChangeArrowheads="1"/>
            </p:cNvSpPr>
            <p:nvPr userDrawn="1"/>
          </p:nvSpPr>
          <p:spPr bwMode="auto">
            <a:xfrm>
              <a:off x="0" y="0"/>
              <a:ext cx="9144000" cy="4484688"/>
            </a:xfrm>
            <a:prstGeom prst="rect">
              <a:avLst/>
            </a:prstGeom>
            <a:solidFill>
              <a:srgbClr val="424A5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eaLnBrk="1" hangingPunct="1">
                <a:defRPr/>
              </a:pPr>
              <a:endParaRPr lang="es-ES" altLang="es-ES" dirty="0" smtClean="0"/>
            </a:p>
          </p:txBody>
        </p:sp>
        <p:pic>
          <p:nvPicPr>
            <p:cNvPr id="10" name="Picture 2" descr="C:\DelViejo\Diseño_Grafico\AIDIMA\IMAGEN Y COMUNICACIÓN 2008\AIDIMME\calado.png"/>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054100" y="4171950"/>
              <a:ext cx="1598613" cy="13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57239053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5243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instructables.com/Intro-to-Arduino/"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xataka.com/" TargetMode="Externa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arduino.cc/en/Guide/Windows" TargetMode="Externa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arduino.cc/en/Guide/Windows" TargetMode="Externa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arduino.cc/en/Guide/Windows" TargetMode="External"/><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www.brecogeek.com/"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tutorialspoint.com/arduino/arduino_installation.htm" TargetMode="External"/><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tutorialspoint.com/arduino/arduino_installation.htm" TargetMode="External"/><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tutorialspoint.com/arduino/arduino_installation.htm" TargetMode="External"/><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tutorialspoint.com/arduino/arduino_installation.htm" TargetMode="External"/><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www.tutorialspoint.com/arduino/arduino_installation.htm"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www.tutorialspoint.com/arduino/arduino_installation.htm"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tutorialspoint.com/arduino/arduino_installation.htm" TargetMode="External"/><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arduino.cc/en/Tutorial/HomePage" TargetMode="External"/><Relationship Id="rId2" Type="http://schemas.openxmlformats.org/officeDocument/2006/relationships/hyperlink" Target="https://www.tutorialspoint.com/arduino/index.htm" TargetMode="External"/><Relationship Id="rId1" Type="http://schemas.openxmlformats.org/officeDocument/2006/relationships/slideLayout" Target="../slideLayouts/slideLayout2.xml"/><Relationship Id="rId4" Type="http://schemas.openxmlformats.org/officeDocument/2006/relationships/hyperlink" Target="https://www.programmingelectronics.com/tutorial-3-arduino-ide-and-sketch-overview/"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www.youtube.com/watch?v=w55Pd4dU5-w" TargetMode="External"/><Relationship Id="rId2" Type="http://schemas.openxmlformats.org/officeDocument/2006/relationships/hyperlink" Target="https://www.youtube.com/watch?v=09zfRaLEasY" TargetMode="External"/><Relationship Id="rId1" Type="http://schemas.openxmlformats.org/officeDocument/2006/relationships/slideLayout" Target="../slideLayouts/slideLayout2.xml"/><Relationship Id="rId5" Type="http://schemas.openxmlformats.org/officeDocument/2006/relationships/hyperlink" Target="https://www.youtube.com/watch?v=AJkEQ9t4WfY&amp;list=PLYutciIGBqC34bfijBdYch49oyU-B_ttH&amp;index=6" TargetMode="External"/><Relationship Id="rId4" Type="http://schemas.openxmlformats.org/officeDocument/2006/relationships/hyperlink" Target="https://www.youtube.com/watch?v=YDkdVZ7e3OY&amp;list=PLYutciIGBqC34bfijBdYch49oyU-B_ttH&amp;index=5"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788070" y="332656"/>
            <a:ext cx="7632848" cy="584775"/>
          </a:xfrm>
          <a:prstGeom prst="rect">
            <a:avLst/>
          </a:prstGeom>
          <a:noFill/>
        </p:spPr>
        <p:txBody>
          <a:bodyPr wrap="square" rtlCol="0">
            <a:spAutoFit/>
          </a:bodyPr>
          <a:lstStyle/>
          <a:p>
            <a:pPr algn="ctr"/>
            <a:r>
              <a:rPr lang="es-ES" sz="3200" b="1" dirty="0" smtClean="0">
                <a:solidFill>
                  <a:schemeClr val="bg1"/>
                </a:solidFill>
              </a:rPr>
              <a:t>SMARTRAIN</a:t>
            </a:r>
            <a:endParaRPr lang="en-US" sz="3200" dirty="0">
              <a:solidFill>
                <a:schemeClr val="bg1"/>
              </a:solidFill>
            </a:endParaRPr>
          </a:p>
        </p:txBody>
      </p:sp>
      <p:sp>
        <p:nvSpPr>
          <p:cNvPr id="6" name="4 CuadroTexto"/>
          <p:cNvSpPr txBox="1">
            <a:spLocks noChangeArrowheads="1"/>
          </p:cNvSpPr>
          <p:nvPr/>
        </p:nvSpPr>
        <p:spPr bwMode="auto">
          <a:xfrm>
            <a:off x="611188" y="4614863"/>
            <a:ext cx="77771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a:r>
              <a:rPr lang="es-ES" altLang="en-US" b="1" dirty="0" err="1" smtClean="0">
                <a:solidFill>
                  <a:srgbClr val="424A52"/>
                </a:solidFill>
                <a:latin typeface="Arial" pitchFamily="34" charset="0"/>
              </a:rPr>
              <a:t>Introduction</a:t>
            </a:r>
            <a:r>
              <a:rPr lang="es-ES" altLang="en-US" b="1" dirty="0" smtClean="0">
                <a:solidFill>
                  <a:srgbClr val="424A52"/>
                </a:solidFill>
                <a:latin typeface="Arial" pitchFamily="34" charset="0"/>
              </a:rPr>
              <a:t> to </a:t>
            </a:r>
            <a:r>
              <a:rPr lang="es-ES" altLang="en-US" b="1" dirty="0" err="1" smtClean="0">
                <a:solidFill>
                  <a:srgbClr val="424A52"/>
                </a:solidFill>
                <a:latin typeface="Arial" pitchFamily="34" charset="0"/>
              </a:rPr>
              <a:t>Arduino</a:t>
            </a:r>
            <a:r>
              <a:rPr lang="es-ES" altLang="en-US" b="1" dirty="0" smtClean="0">
                <a:solidFill>
                  <a:srgbClr val="424A52"/>
                </a:solidFill>
                <a:latin typeface="Arial" pitchFamily="34" charset="0"/>
              </a:rPr>
              <a:t> </a:t>
            </a:r>
            <a:r>
              <a:rPr lang="es-ES" altLang="en-US" b="1" dirty="0" err="1" smtClean="0">
                <a:solidFill>
                  <a:srgbClr val="424A52"/>
                </a:solidFill>
                <a:latin typeface="Arial" pitchFamily="34" charset="0"/>
              </a:rPr>
              <a:t>platform</a:t>
            </a:r>
            <a:endParaRPr lang="es-ES" altLang="en-US" dirty="0">
              <a:solidFill>
                <a:srgbClr val="424A52"/>
              </a:solidFill>
              <a:latin typeface="Arial" pitchFamily="34" charset="0"/>
            </a:endParaRPr>
          </a:p>
        </p:txBody>
      </p:sp>
    </p:spTree>
    <p:extLst>
      <p:ext uri="{BB962C8B-B14F-4D97-AF65-F5344CB8AC3E}">
        <p14:creationId xmlns:p14="http://schemas.microsoft.com/office/powerpoint/2010/main" val="13190814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a:spLocks noChangeArrowheads="1"/>
          </p:cNvSpPr>
          <p:nvPr/>
        </p:nvSpPr>
        <p:spPr bwMode="auto">
          <a:xfrm>
            <a:off x="251520" y="221158"/>
            <a:ext cx="55446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dirty="0" smtClean="0">
                <a:solidFill>
                  <a:srgbClr val="C78A0D"/>
                </a:solidFill>
              </a:rPr>
              <a:t>INDEX</a:t>
            </a:r>
            <a:endParaRPr lang="en-US" dirty="0">
              <a:solidFill>
                <a:srgbClr val="C78A0D"/>
              </a:solidFill>
            </a:endParaRPr>
          </a:p>
        </p:txBody>
      </p:sp>
      <p:sp>
        <p:nvSpPr>
          <p:cNvPr id="2" name="1 Redondear rectángulo de esquina sencilla"/>
          <p:cNvSpPr/>
          <p:nvPr/>
        </p:nvSpPr>
        <p:spPr>
          <a:xfrm>
            <a:off x="1619672" y="980728"/>
            <a:ext cx="2016224" cy="504056"/>
          </a:xfrm>
          <a:prstGeom prst="round1Rect">
            <a:avLst>
              <a:gd name="adj" fmla="val 31326"/>
            </a:avLst>
          </a:prstGeom>
          <a:solidFill>
            <a:srgbClr val="CC9900">
              <a:alpha val="4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smtClean="0">
                <a:solidFill>
                  <a:schemeClr val="accent1">
                    <a:lumMod val="75000"/>
                  </a:schemeClr>
                </a:solidFill>
              </a:rPr>
              <a:t>1.- </a:t>
            </a:r>
            <a:r>
              <a:rPr lang="es-ES" sz="1400" b="1" dirty="0" err="1" smtClean="0">
                <a:solidFill>
                  <a:schemeClr val="accent1">
                    <a:lumMod val="75000"/>
                  </a:schemeClr>
                </a:solidFill>
              </a:rPr>
              <a:t>Introduction</a:t>
            </a:r>
            <a:endParaRPr lang="es-ES" sz="1400" b="1" dirty="0">
              <a:solidFill>
                <a:schemeClr val="accent1">
                  <a:lumMod val="75000"/>
                </a:schemeClr>
              </a:solidFill>
            </a:endParaRPr>
          </a:p>
        </p:txBody>
      </p:sp>
      <p:sp>
        <p:nvSpPr>
          <p:cNvPr id="32" name="31 Redondear rectángulo de esquina sencilla"/>
          <p:cNvSpPr/>
          <p:nvPr/>
        </p:nvSpPr>
        <p:spPr>
          <a:xfrm>
            <a:off x="1619672" y="2276872"/>
            <a:ext cx="2016224" cy="504056"/>
          </a:xfrm>
          <a:prstGeom prst="round1Rect">
            <a:avLst>
              <a:gd name="adj" fmla="val 31326"/>
            </a:avLst>
          </a:prstGeom>
          <a:solidFill>
            <a:srgbClr val="CC9900">
              <a:alpha val="4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smtClean="0">
                <a:solidFill>
                  <a:schemeClr val="accent1">
                    <a:lumMod val="75000"/>
                  </a:schemeClr>
                </a:solidFill>
              </a:rPr>
              <a:t>2.- </a:t>
            </a:r>
            <a:r>
              <a:rPr lang="es-ES" sz="1400" b="1" dirty="0" err="1" smtClean="0">
                <a:solidFill>
                  <a:schemeClr val="accent1">
                    <a:lumMod val="75000"/>
                  </a:schemeClr>
                </a:solidFill>
              </a:rPr>
              <a:t>Board</a:t>
            </a:r>
            <a:r>
              <a:rPr lang="es-ES" sz="1400" b="1" dirty="0" smtClean="0">
                <a:solidFill>
                  <a:schemeClr val="accent1">
                    <a:lumMod val="75000"/>
                  </a:schemeClr>
                </a:solidFill>
              </a:rPr>
              <a:t> </a:t>
            </a:r>
            <a:r>
              <a:rPr lang="es-ES" sz="1400" b="1" dirty="0" err="1" smtClean="0">
                <a:solidFill>
                  <a:schemeClr val="accent1">
                    <a:lumMod val="75000"/>
                  </a:schemeClr>
                </a:solidFill>
              </a:rPr>
              <a:t>types</a:t>
            </a:r>
            <a:endParaRPr lang="es-ES" sz="1400" b="1" dirty="0">
              <a:solidFill>
                <a:schemeClr val="accent1">
                  <a:lumMod val="75000"/>
                </a:schemeClr>
              </a:solidFill>
            </a:endParaRPr>
          </a:p>
        </p:txBody>
      </p:sp>
      <p:sp>
        <p:nvSpPr>
          <p:cNvPr id="33" name="32 Redondear rectángulo de esquina sencilla"/>
          <p:cNvSpPr/>
          <p:nvPr/>
        </p:nvSpPr>
        <p:spPr>
          <a:xfrm>
            <a:off x="1619672" y="3645024"/>
            <a:ext cx="2016224" cy="504056"/>
          </a:xfrm>
          <a:prstGeom prst="round1Rect">
            <a:avLst>
              <a:gd name="adj" fmla="val 31326"/>
            </a:avLst>
          </a:prstGeom>
          <a:solidFill>
            <a:srgbClr val="CC9900">
              <a:alpha val="4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smtClean="0">
                <a:solidFill>
                  <a:schemeClr val="accent1">
                    <a:lumMod val="75000"/>
                  </a:schemeClr>
                </a:solidFill>
              </a:rPr>
              <a:t>3.- </a:t>
            </a:r>
            <a:r>
              <a:rPr lang="es-ES" sz="1400" b="1" dirty="0" err="1" smtClean="0">
                <a:solidFill>
                  <a:schemeClr val="accent1">
                    <a:lumMod val="75000"/>
                  </a:schemeClr>
                </a:solidFill>
              </a:rPr>
              <a:t>Arduino</a:t>
            </a:r>
            <a:r>
              <a:rPr lang="es-ES" sz="1400" b="1" dirty="0" smtClean="0">
                <a:solidFill>
                  <a:schemeClr val="accent1">
                    <a:lumMod val="75000"/>
                  </a:schemeClr>
                </a:solidFill>
              </a:rPr>
              <a:t> Uno </a:t>
            </a:r>
            <a:r>
              <a:rPr lang="es-ES" sz="1400" b="1" dirty="0" err="1" smtClean="0">
                <a:solidFill>
                  <a:schemeClr val="accent1">
                    <a:lumMod val="75000"/>
                  </a:schemeClr>
                </a:solidFill>
              </a:rPr>
              <a:t>description</a:t>
            </a:r>
            <a:endParaRPr lang="es-ES" sz="1400" b="1" dirty="0">
              <a:solidFill>
                <a:schemeClr val="accent1">
                  <a:lumMod val="75000"/>
                </a:schemeClr>
              </a:solidFill>
            </a:endParaRPr>
          </a:p>
        </p:txBody>
      </p:sp>
      <p:sp>
        <p:nvSpPr>
          <p:cNvPr id="34" name="33 Redondear rectángulo de esquina sencilla"/>
          <p:cNvSpPr/>
          <p:nvPr/>
        </p:nvSpPr>
        <p:spPr>
          <a:xfrm>
            <a:off x="1619672" y="5013176"/>
            <a:ext cx="2016224" cy="504056"/>
          </a:xfrm>
          <a:prstGeom prst="round1Rect">
            <a:avLst>
              <a:gd name="adj" fmla="val 31326"/>
            </a:avLst>
          </a:prstGeom>
          <a:solidFill>
            <a:srgbClr val="CC9900">
              <a:alpha val="4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smtClean="0">
                <a:solidFill>
                  <a:schemeClr val="accent1">
                    <a:lumMod val="75000"/>
                  </a:schemeClr>
                </a:solidFill>
              </a:rPr>
              <a:t>4.- IDE </a:t>
            </a:r>
            <a:r>
              <a:rPr lang="es-ES" sz="1400" b="1" dirty="0" err="1" smtClean="0">
                <a:solidFill>
                  <a:schemeClr val="accent1">
                    <a:lumMod val="75000"/>
                  </a:schemeClr>
                </a:solidFill>
              </a:rPr>
              <a:t>Instlallation</a:t>
            </a:r>
            <a:endParaRPr lang="es-ES" sz="1400" b="1" dirty="0">
              <a:solidFill>
                <a:schemeClr val="accent1">
                  <a:lumMod val="75000"/>
                </a:schemeClr>
              </a:solidFill>
            </a:endParaRPr>
          </a:p>
        </p:txBody>
      </p:sp>
      <p:cxnSp>
        <p:nvCxnSpPr>
          <p:cNvPr id="8" name="7 Conector recto de flecha"/>
          <p:cNvCxnSpPr>
            <a:stCxn id="2" idx="2"/>
            <a:endCxn id="32" idx="0"/>
          </p:cNvCxnSpPr>
          <p:nvPr/>
        </p:nvCxnSpPr>
        <p:spPr>
          <a:xfrm>
            <a:off x="2627784" y="1484784"/>
            <a:ext cx="0" cy="792088"/>
          </a:xfrm>
          <a:prstGeom prst="straightConnector1">
            <a:avLst/>
          </a:prstGeom>
          <a:ln w="19050">
            <a:solidFill>
              <a:srgbClr val="C78A0D"/>
            </a:solidFill>
            <a:tailEnd type="arrow"/>
          </a:ln>
        </p:spPr>
        <p:style>
          <a:lnRef idx="1">
            <a:schemeClr val="accent1"/>
          </a:lnRef>
          <a:fillRef idx="0">
            <a:schemeClr val="accent1"/>
          </a:fillRef>
          <a:effectRef idx="0">
            <a:schemeClr val="accent1"/>
          </a:effectRef>
          <a:fontRef idx="minor">
            <a:schemeClr val="tx1"/>
          </a:fontRef>
        </p:style>
      </p:cxnSp>
      <p:cxnSp>
        <p:nvCxnSpPr>
          <p:cNvPr id="40" name="39 Conector recto de flecha"/>
          <p:cNvCxnSpPr>
            <a:stCxn id="32" idx="2"/>
            <a:endCxn id="33" idx="0"/>
          </p:cNvCxnSpPr>
          <p:nvPr/>
        </p:nvCxnSpPr>
        <p:spPr>
          <a:xfrm>
            <a:off x="2627784" y="2780928"/>
            <a:ext cx="0" cy="864096"/>
          </a:xfrm>
          <a:prstGeom prst="straightConnector1">
            <a:avLst/>
          </a:prstGeom>
          <a:ln w="19050">
            <a:solidFill>
              <a:srgbClr val="C78A0D"/>
            </a:solidFill>
            <a:tailEnd type="arrow"/>
          </a:ln>
        </p:spPr>
        <p:style>
          <a:lnRef idx="1">
            <a:schemeClr val="accent1"/>
          </a:lnRef>
          <a:fillRef idx="0">
            <a:schemeClr val="accent1"/>
          </a:fillRef>
          <a:effectRef idx="0">
            <a:schemeClr val="accent1"/>
          </a:effectRef>
          <a:fontRef idx="minor">
            <a:schemeClr val="tx1"/>
          </a:fontRef>
        </p:style>
      </p:cxnSp>
      <p:cxnSp>
        <p:nvCxnSpPr>
          <p:cNvPr id="41" name="40 Conector recto de flecha"/>
          <p:cNvCxnSpPr>
            <a:stCxn id="33" idx="2"/>
            <a:endCxn id="34" idx="0"/>
          </p:cNvCxnSpPr>
          <p:nvPr/>
        </p:nvCxnSpPr>
        <p:spPr>
          <a:xfrm>
            <a:off x="2627784" y="4149080"/>
            <a:ext cx="0" cy="864096"/>
          </a:xfrm>
          <a:prstGeom prst="straightConnector1">
            <a:avLst/>
          </a:prstGeom>
          <a:ln w="19050">
            <a:solidFill>
              <a:srgbClr val="C78A0D"/>
            </a:solidFill>
            <a:tailEnd type="arrow"/>
          </a:ln>
        </p:spPr>
        <p:style>
          <a:lnRef idx="1">
            <a:schemeClr val="accent1"/>
          </a:lnRef>
          <a:fillRef idx="0">
            <a:schemeClr val="accent1"/>
          </a:fillRef>
          <a:effectRef idx="0">
            <a:schemeClr val="accent1"/>
          </a:effectRef>
          <a:fontRef idx="minor">
            <a:schemeClr val="tx1"/>
          </a:fontRef>
        </p:style>
      </p:cxnSp>
      <p:sp>
        <p:nvSpPr>
          <p:cNvPr id="15" name="14 Redondear rectángulo de esquina sencilla"/>
          <p:cNvSpPr/>
          <p:nvPr/>
        </p:nvSpPr>
        <p:spPr>
          <a:xfrm>
            <a:off x="5076056" y="980728"/>
            <a:ext cx="2016224" cy="504056"/>
          </a:xfrm>
          <a:prstGeom prst="round1Rect">
            <a:avLst>
              <a:gd name="adj" fmla="val 31326"/>
            </a:avLst>
          </a:prstGeom>
          <a:solidFill>
            <a:srgbClr val="CC9900">
              <a:alpha val="4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a:solidFill>
                  <a:schemeClr val="accent1">
                    <a:lumMod val="75000"/>
                  </a:schemeClr>
                </a:solidFill>
              </a:rPr>
              <a:t>5.- </a:t>
            </a:r>
            <a:r>
              <a:rPr lang="es-ES" sz="1400" b="1" dirty="0" err="1" smtClean="0">
                <a:solidFill>
                  <a:schemeClr val="accent1">
                    <a:lumMod val="75000"/>
                  </a:schemeClr>
                </a:solidFill>
              </a:rPr>
              <a:t>Program</a:t>
            </a:r>
            <a:r>
              <a:rPr lang="es-ES" sz="1400" b="1" dirty="0" smtClean="0">
                <a:solidFill>
                  <a:schemeClr val="accent1">
                    <a:lumMod val="75000"/>
                  </a:schemeClr>
                </a:solidFill>
              </a:rPr>
              <a:t> </a:t>
            </a:r>
            <a:r>
              <a:rPr lang="es-ES" sz="1400" b="1" dirty="0" err="1" smtClean="0">
                <a:solidFill>
                  <a:schemeClr val="accent1">
                    <a:lumMod val="75000"/>
                  </a:schemeClr>
                </a:solidFill>
              </a:rPr>
              <a:t>structure</a:t>
            </a:r>
            <a:endParaRPr lang="es-ES" sz="1400" b="1" dirty="0">
              <a:solidFill>
                <a:schemeClr val="accent1">
                  <a:lumMod val="75000"/>
                </a:schemeClr>
              </a:solidFill>
            </a:endParaRPr>
          </a:p>
        </p:txBody>
      </p:sp>
      <p:sp>
        <p:nvSpPr>
          <p:cNvPr id="19" name="18 Redondear rectángulo de esquina sencilla"/>
          <p:cNvSpPr/>
          <p:nvPr/>
        </p:nvSpPr>
        <p:spPr>
          <a:xfrm>
            <a:off x="5076056" y="2276872"/>
            <a:ext cx="2016224" cy="504056"/>
          </a:xfrm>
          <a:prstGeom prst="round1Rect">
            <a:avLst>
              <a:gd name="adj" fmla="val 31326"/>
            </a:avLst>
          </a:prstGeom>
          <a:solidFill>
            <a:srgbClr val="CC9900">
              <a:alpha val="4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a:solidFill>
                  <a:schemeClr val="accent1">
                    <a:lumMod val="75000"/>
                  </a:schemeClr>
                </a:solidFill>
              </a:rPr>
              <a:t>6</a:t>
            </a:r>
            <a:r>
              <a:rPr lang="es-ES" sz="1400" b="1" dirty="0" smtClean="0">
                <a:solidFill>
                  <a:schemeClr val="accent1">
                    <a:lumMod val="75000"/>
                  </a:schemeClr>
                </a:solidFill>
              </a:rPr>
              <a:t>.- Data </a:t>
            </a:r>
            <a:r>
              <a:rPr lang="es-ES" sz="1400" b="1" dirty="0" err="1" smtClean="0">
                <a:solidFill>
                  <a:schemeClr val="accent1">
                    <a:lumMod val="75000"/>
                  </a:schemeClr>
                </a:solidFill>
              </a:rPr>
              <a:t>types</a:t>
            </a:r>
            <a:endParaRPr lang="es-ES" sz="1400" b="1" dirty="0">
              <a:solidFill>
                <a:schemeClr val="accent1">
                  <a:lumMod val="75000"/>
                </a:schemeClr>
              </a:solidFill>
            </a:endParaRPr>
          </a:p>
        </p:txBody>
      </p:sp>
      <p:sp>
        <p:nvSpPr>
          <p:cNvPr id="20" name="19 Redondear rectángulo de esquina sencilla"/>
          <p:cNvSpPr/>
          <p:nvPr/>
        </p:nvSpPr>
        <p:spPr>
          <a:xfrm>
            <a:off x="5076056" y="3645024"/>
            <a:ext cx="2016224" cy="504056"/>
          </a:xfrm>
          <a:prstGeom prst="round1Rect">
            <a:avLst>
              <a:gd name="adj" fmla="val 31326"/>
            </a:avLst>
          </a:prstGeom>
          <a:solidFill>
            <a:srgbClr val="CC9900">
              <a:alpha val="4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a:solidFill>
                  <a:schemeClr val="accent1">
                    <a:lumMod val="75000"/>
                  </a:schemeClr>
                </a:solidFill>
              </a:rPr>
              <a:t>7</a:t>
            </a:r>
            <a:r>
              <a:rPr lang="es-ES" sz="1400" b="1" dirty="0" smtClean="0">
                <a:solidFill>
                  <a:schemeClr val="accent1">
                    <a:lumMod val="75000"/>
                  </a:schemeClr>
                </a:solidFill>
              </a:rPr>
              <a:t>.- More </a:t>
            </a:r>
            <a:r>
              <a:rPr lang="es-ES" sz="1400" b="1" dirty="0" err="1" smtClean="0">
                <a:solidFill>
                  <a:schemeClr val="accent1">
                    <a:lumMod val="75000"/>
                  </a:schemeClr>
                </a:solidFill>
              </a:rPr>
              <a:t>resources</a:t>
            </a:r>
            <a:endParaRPr lang="es-ES" sz="1400" b="1" dirty="0">
              <a:solidFill>
                <a:schemeClr val="accent1">
                  <a:lumMod val="75000"/>
                </a:schemeClr>
              </a:solidFill>
            </a:endParaRPr>
          </a:p>
        </p:txBody>
      </p:sp>
      <p:sp>
        <p:nvSpPr>
          <p:cNvPr id="21" name="20 Redondear rectángulo de esquina sencilla"/>
          <p:cNvSpPr/>
          <p:nvPr/>
        </p:nvSpPr>
        <p:spPr>
          <a:xfrm>
            <a:off x="5076056" y="5013176"/>
            <a:ext cx="2016224" cy="504056"/>
          </a:xfrm>
          <a:prstGeom prst="round1Rect">
            <a:avLst>
              <a:gd name="adj" fmla="val 31326"/>
            </a:avLst>
          </a:prstGeom>
          <a:solidFill>
            <a:srgbClr val="CC9900">
              <a:alpha val="4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smtClean="0">
                <a:solidFill>
                  <a:schemeClr val="accent1">
                    <a:lumMod val="75000"/>
                  </a:schemeClr>
                </a:solidFill>
              </a:rPr>
              <a:t>8.- Look at </a:t>
            </a:r>
            <a:r>
              <a:rPr lang="es-ES" sz="1400" b="1" dirty="0" err="1" smtClean="0">
                <a:solidFill>
                  <a:schemeClr val="accent1">
                    <a:lumMod val="75000"/>
                  </a:schemeClr>
                </a:solidFill>
              </a:rPr>
              <a:t>the</a:t>
            </a:r>
            <a:r>
              <a:rPr lang="es-ES" sz="1400" b="1" dirty="0" smtClean="0">
                <a:solidFill>
                  <a:schemeClr val="accent1">
                    <a:lumMod val="75000"/>
                  </a:schemeClr>
                </a:solidFill>
              </a:rPr>
              <a:t> videos</a:t>
            </a:r>
            <a:endParaRPr lang="es-ES" sz="1400" b="1" dirty="0">
              <a:solidFill>
                <a:schemeClr val="accent1">
                  <a:lumMod val="75000"/>
                </a:schemeClr>
              </a:solidFill>
            </a:endParaRPr>
          </a:p>
        </p:txBody>
      </p:sp>
      <p:cxnSp>
        <p:nvCxnSpPr>
          <p:cNvPr id="22" name="21 Conector recto de flecha"/>
          <p:cNvCxnSpPr>
            <a:stCxn id="19" idx="2"/>
            <a:endCxn id="20" idx="0"/>
          </p:cNvCxnSpPr>
          <p:nvPr/>
        </p:nvCxnSpPr>
        <p:spPr>
          <a:xfrm>
            <a:off x="6084168" y="2780928"/>
            <a:ext cx="0" cy="864096"/>
          </a:xfrm>
          <a:prstGeom prst="straightConnector1">
            <a:avLst/>
          </a:prstGeom>
          <a:ln w="19050">
            <a:solidFill>
              <a:srgbClr val="C78A0D"/>
            </a:solidFill>
            <a:tailEnd type="arrow"/>
          </a:ln>
        </p:spPr>
        <p:style>
          <a:lnRef idx="1">
            <a:schemeClr val="accent1"/>
          </a:lnRef>
          <a:fillRef idx="0">
            <a:schemeClr val="accent1"/>
          </a:fillRef>
          <a:effectRef idx="0">
            <a:schemeClr val="accent1"/>
          </a:effectRef>
          <a:fontRef idx="minor">
            <a:schemeClr val="tx1"/>
          </a:fontRef>
        </p:style>
      </p:cxnSp>
      <p:cxnSp>
        <p:nvCxnSpPr>
          <p:cNvPr id="23" name="22 Conector recto de flecha"/>
          <p:cNvCxnSpPr>
            <a:stCxn id="20" idx="2"/>
            <a:endCxn id="21" idx="0"/>
          </p:cNvCxnSpPr>
          <p:nvPr/>
        </p:nvCxnSpPr>
        <p:spPr>
          <a:xfrm>
            <a:off x="6084168" y="4149080"/>
            <a:ext cx="0" cy="864096"/>
          </a:xfrm>
          <a:prstGeom prst="straightConnector1">
            <a:avLst/>
          </a:prstGeom>
          <a:ln w="19050">
            <a:solidFill>
              <a:srgbClr val="C78A0D"/>
            </a:solidFill>
            <a:tailEnd type="arrow"/>
          </a:ln>
        </p:spPr>
        <p:style>
          <a:lnRef idx="1">
            <a:schemeClr val="accent1"/>
          </a:lnRef>
          <a:fillRef idx="0">
            <a:schemeClr val="accent1"/>
          </a:fillRef>
          <a:effectRef idx="0">
            <a:schemeClr val="accent1"/>
          </a:effectRef>
          <a:fontRef idx="minor">
            <a:schemeClr val="tx1"/>
          </a:fontRef>
        </p:style>
      </p:cxnSp>
      <p:cxnSp>
        <p:nvCxnSpPr>
          <p:cNvPr id="24" name="23 Conector recto de flecha"/>
          <p:cNvCxnSpPr>
            <a:stCxn id="15" idx="2"/>
            <a:endCxn id="19" idx="0"/>
          </p:cNvCxnSpPr>
          <p:nvPr/>
        </p:nvCxnSpPr>
        <p:spPr>
          <a:xfrm>
            <a:off x="6084168" y="1484784"/>
            <a:ext cx="0" cy="792088"/>
          </a:xfrm>
          <a:prstGeom prst="straightConnector1">
            <a:avLst/>
          </a:prstGeom>
          <a:ln w="19050">
            <a:solidFill>
              <a:srgbClr val="C78A0D"/>
            </a:solidFill>
            <a:tailEnd type="arrow"/>
          </a:ln>
        </p:spPr>
        <p:style>
          <a:lnRef idx="1">
            <a:schemeClr val="accent1"/>
          </a:lnRef>
          <a:fillRef idx="0">
            <a:schemeClr val="accent1"/>
          </a:fillRef>
          <a:effectRef idx="0">
            <a:schemeClr val="accent1"/>
          </a:effectRef>
          <a:fontRef idx="minor">
            <a:schemeClr val="tx1"/>
          </a:fontRef>
        </p:style>
      </p:cxnSp>
      <p:cxnSp>
        <p:nvCxnSpPr>
          <p:cNvPr id="10" name="9 Conector angular"/>
          <p:cNvCxnSpPr>
            <a:stCxn id="34" idx="2"/>
            <a:endCxn id="15" idx="0"/>
          </p:cNvCxnSpPr>
          <p:nvPr/>
        </p:nvCxnSpPr>
        <p:spPr>
          <a:xfrm rot="5400000" flipH="1" flipV="1">
            <a:off x="2087724" y="1520788"/>
            <a:ext cx="4536504" cy="3456384"/>
          </a:xfrm>
          <a:prstGeom prst="bentConnector5">
            <a:avLst>
              <a:gd name="adj1" fmla="val -5039"/>
              <a:gd name="adj2" fmla="val 50000"/>
              <a:gd name="adj3" fmla="val 105039"/>
            </a:avLst>
          </a:prstGeom>
          <a:ln w="19050">
            <a:solidFill>
              <a:srgbClr val="C78A0D"/>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10779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a:spLocks noChangeArrowheads="1"/>
          </p:cNvSpPr>
          <p:nvPr/>
        </p:nvSpPr>
        <p:spPr bwMode="auto">
          <a:xfrm>
            <a:off x="251520" y="221158"/>
            <a:ext cx="55446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sz="1600" dirty="0" smtClean="0">
                <a:solidFill>
                  <a:srgbClr val="C78A0D"/>
                </a:solidFill>
              </a:rPr>
              <a:t>1.- INTRODUCTION</a:t>
            </a:r>
            <a:endParaRPr lang="en-US" sz="1600" dirty="0">
              <a:solidFill>
                <a:srgbClr val="C78A0D"/>
              </a:solidFill>
            </a:endParaRPr>
          </a:p>
        </p:txBody>
      </p:sp>
      <p:sp>
        <p:nvSpPr>
          <p:cNvPr id="7" name="6 CuadroTexto"/>
          <p:cNvSpPr txBox="1"/>
          <p:nvPr/>
        </p:nvSpPr>
        <p:spPr>
          <a:xfrm>
            <a:off x="611560" y="559712"/>
            <a:ext cx="7776864" cy="2031325"/>
          </a:xfrm>
          <a:prstGeom prst="rect">
            <a:avLst/>
          </a:prstGeom>
          <a:noFill/>
        </p:spPr>
        <p:txBody>
          <a:bodyPr wrap="square" rtlCol="0">
            <a:spAutoFit/>
          </a:bodyPr>
          <a:lstStyle/>
          <a:p>
            <a:pPr algn="just"/>
            <a:r>
              <a:rPr lang="en-US" dirty="0"/>
              <a:t>Arduino is an open-source electronics platform based on easy-to-use hardware and software. Arduino boards are able to read inputs - light on a sensor, a finger on a button, or a Twitter message - and turn it into an output - activating a motor, turning on an LED, publishing something online. You can tell your board what to do by sending a set of instructions to the microcontroller on the board. To do so you use the Arduino programming language (based on Wiring), and the Arduino Software (IDE), based on Processing.</a:t>
            </a:r>
            <a:endParaRPr lang="es-ES"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2823" t="14899" r="9515" b="14781"/>
          <a:stretch/>
        </p:blipFill>
        <p:spPr bwMode="auto">
          <a:xfrm>
            <a:off x="2339752" y="3068960"/>
            <a:ext cx="4010025" cy="2724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7 CuadroTexto"/>
          <p:cNvSpPr txBox="1"/>
          <p:nvPr/>
        </p:nvSpPr>
        <p:spPr>
          <a:xfrm>
            <a:off x="1903673" y="5744289"/>
            <a:ext cx="5192638" cy="276999"/>
          </a:xfrm>
          <a:prstGeom prst="rect">
            <a:avLst/>
          </a:prstGeom>
          <a:noFill/>
        </p:spPr>
        <p:txBody>
          <a:bodyPr wrap="square" rtlCol="0">
            <a:spAutoFit/>
          </a:bodyPr>
          <a:lstStyle/>
          <a:p>
            <a:pPr algn="ctr"/>
            <a:r>
              <a:rPr lang="es-ES" sz="1200" i="1" dirty="0" err="1" smtClean="0"/>
              <a:t>Arduino</a:t>
            </a:r>
            <a:r>
              <a:rPr lang="es-ES" sz="1200" i="1" dirty="0" smtClean="0"/>
              <a:t> UNO </a:t>
            </a:r>
            <a:r>
              <a:rPr lang="es-ES" sz="1200" i="1" dirty="0" err="1" smtClean="0"/>
              <a:t>board</a:t>
            </a:r>
            <a:r>
              <a:rPr lang="es-ES" sz="1200" i="1" dirty="0" smtClean="0"/>
              <a:t>. </a:t>
            </a:r>
            <a:r>
              <a:rPr lang="es-ES" sz="1200" i="1" dirty="0" err="1" smtClean="0"/>
              <a:t>Source</a:t>
            </a:r>
            <a:r>
              <a:rPr lang="es-ES" sz="1200" i="1" dirty="0"/>
              <a:t>: </a:t>
            </a:r>
            <a:r>
              <a:rPr lang="es-ES" sz="1200" i="1" dirty="0">
                <a:hlinkClick r:id="rId3"/>
              </a:rPr>
              <a:t>https://www.instructables.com/Intro-to-Arduino</a:t>
            </a:r>
            <a:r>
              <a:rPr lang="es-ES" sz="1200" i="1" dirty="0" smtClean="0">
                <a:hlinkClick r:id="rId3"/>
              </a:rPr>
              <a:t>/</a:t>
            </a:r>
            <a:r>
              <a:rPr lang="es-ES" sz="1200" i="1" dirty="0" smtClean="0"/>
              <a:t> </a:t>
            </a:r>
            <a:endParaRPr lang="es-ES" sz="1200" i="1" dirty="0"/>
          </a:p>
        </p:txBody>
      </p:sp>
    </p:spTree>
    <p:extLst>
      <p:ext uri="{BB962C8B-B14F-4D97-AF65-F5344CB8AC3E}">
        <p14:creationId xmlns:p14="http://schemas.microsoft.com/office/powerpoint/2010/main" val="17948376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a:spLocks noChangeArrowheads="1"/>
          </p:cNvSpPr>
          <p:nvPr/>
        </p:nvSpPr>
        <p:spPr bwMode="auto">
          <a:xfrm>
            <a:off x="251520" y="221158"/>
            <a:ext cx="55446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sz="1600" dirty="0">
                <a:solidFill>
                  <a:srgbClr val="C78A0D"/>
                </a:solidFill>
              </a:rPr>
              <a:t>2</a:t>
            </a:r>
            <a:r>
              <a:rPr lang="en-US" sz="1600" dirty="0" smtClean="0">
                <a:solidFill>
                  <a:srgbClr val="C78A0D"/>
                </a:solidFill>
              </a:rPr>
              <a:t>.- BOARD TYPES</a:t>
            </a:r>
            <a:endParaRPr lang="en-US" sz="1600" dirty="0">
              <a:solidFill>
                <a:srgbClr val="C78A0D"/>
              </a:solidFill>
            </a:endParaRPr>
          </a:p>
        </p:txBody>
      </p:sp>
      <p:sp>
        <p:nvSpPr>
          <p:cNvPr id="2" name="1 Rectángulo"/>
          <p:cNvSpPr/>
          <p:nvPr/>
        </p:nvSpPr>
        <p:spPr>
          <a:xfrm>
            <a:off x="683568" y="620688"/>
            <a:ext cx="3096344" cy="6186309"/>
          </a:xfrm>
          <a:prstGeom prst="rect">
            <a:avLst/>
          </a:prstGeom>
        </p:spPr>
        <p:txBody>
          <a:bodyPr wrap="square">
            <a:spAutoFit/>
          </a:bodyPr>
          <a:lstStyle/>
          <a:p>
            <a:pPr algn="just"/>
            <a:r>
              <a:rPr lang="en-US" dirty="0"/>
              <a:t>Various kinds of Arduino boards are available depending on different microcontrollers used. However, all Arduino boards have one thing in common: they are programed through the Arduino IDE.</a:t>
            </a:r>
          </a:p>
          <a:p>
            <a:pPr algn="just"/>
            <a:endParaRPr lang="en-US" dirty="0"/>
          </a:p>
          <a:p>
            <a:pPr algn="just"/>
            <a:r>
              <a:rPr lang="en-US" dirty="0"/>
              <a:t>The differences are based on the number of inputs and outputs (the number of sensors, LEDs, and buttons you can use on a single board), speed, operating voltage, form factor etc. Some boards are designed to be embedded and have no programming interface (hardware), which you would need to buy separately. Some can run directly from a 3.7V battery, others need at least 5V.</a:t>
            </a:r>
            <a:endParaRPr lang="es-E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3928" y="559712"/>
            <a:ext cx="4330700" cy="574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5 CuadroTexto"/>
          <p:cNvSpPr txBox="1"/>
          <p:nvPr/>
        </p:nvSpPr>
        <p:spPr>
          <a:xfrm>
            <a:off x="3843858" y="6309320"/>
            <a:ext cx="5192638" cy="276999"/>
          </a:xfrm>
          <a:prstGeom prst="rect">
            <a:avLst/>
          </a:prstGeom>
          <a:noFill/>
        </p:spPr>
        <p:txBody>
          <a:bodyPr wrap="square" rtlCol="0">
            <a:spAutoFit/>
          </a:bodyPr>
          <a:lstStyle/>
          <a:p>
            <a:pPr algn="ctr"/>
            <a:r>
              <a:rPr lang="es-ES" sz="1200" i="1" dirty="0" err="1" smtClean="0"/>
              <a:t>Different</a:t>
            </a:r>
            <a:r>
              <a:rPr lang="es-ES" sz="1200" i="1" dirty="0" smtClean="0"/>
              <a:t> </a:t>
            </a:r>
            <a:r>
              <a:rPr lang="es-ES" sz="1200" i="1" dirty="0" err="1" smtClean="0"/>
              <a:t>Arduino’s</a:t>
            </a:r>
            <a:r>
              <a:rPr lang="es-ES" sz="1200" i="1" dirty="0" smtClean="0"/>
              <a:t> </a:t>
            </a:r>
            <a:r>
              <a:rPr lang="es-ES" sz="1200" i="1" dirty="0" err="1" smtClean="0"/>
              <a:t>board</a:t>
            </a:r>
            <a:r>
              <a:rPr lang="es-ES" sz="1200" i="1" dirty="0" smtClean="0"/>
              <a:t>. </a:t>
            </a:r>
            <a:r>
              <a:rPr lang="es-ES" sz="1200" i="1" dirty="0" err="1" smtClean="0"/>
              <a:t>Source</a:t>
            </a:r>
            <a:r>
              <a:rPr lang="es-ES" sz="1200" i="1" dirty="0"/>
              <a:t>: </a:t>
            </a:r>
            <a:r>
              <a:rPr lang="es-ES" sz="1200" i="1" dirty="0">
                <a:hlinkClick r:id="rId3"/>
              </a:rPr>
              <a:t>https://www.xataka.com</a:t>
            </a:r>
            <a:r>
              <a:rPr lang="es-ES" sz="1200" i="1" dirty="0" smtClean="0">
                <a:hlinkClick r:id="rId3"/>
              </a:rPr>
              <a:t>/</a:t>
            </a:r>
            <a:r>
              <a:rPr lang="es-ES" sz="1200" i="1" dirty="0" smtClean="0"/>
              <a:t> </a:t>
            </a:r>
            <a:endParaRPr lang="es-ES" sz="1200" i="1" dirty="0"/>
          </a:p>
        </p:txBody>
      </p:sp>
    </p:spTree>
    <p:extLst>
      <p:ext uri="{BB962C8B-B14F-4D97-AF65-F5344CB8AC3E}">
        <p14:creationId xmlns:p14="http://schemas.microsoft.com/office/powerpoint/2010/main" val="8108925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a:spLocks noChangeArrowheads="1"/>
          </p:cNvSpPr>
          <p:nvPr/>
        </p:nvSpPr>
        <p:spPr bwMode="auto">
          <a:xfrm>
            <a:off x="251520" y="221158"/>
            <a:ext cx="55446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sz="1600" dirty="0" smtClean="0">
                <a:solidFill>
                  <a:srgbClr val="C78A0D"/>
                </a:solidFill>
              </a:rPr>
              <a:t>3.- ARDUINO UNO DESCRIPTION</a:t>
            </a:r>
            <a:endParaRPr lang="en-US" sz="1600" dirty="0">
              <a:solidFill>
                <a:srgbClr val="C78A0D"/>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1916832"/>
            <a:ext cx="4665280" cy="4432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2099556" y="6348848"/>
            <a:ext cx="5192638" cy="276999"/>
          </a:xfrm>
          <a:prstGeom prst="rect">
            <a:avLst/>
          </a:prstGeom>
          <a:noFill/>
        </p:spPr>
        <p:txBody>
          <a:bodyPr wrap="square" rtlCol="0">
            <a:spAutoFit/>
          </a:bodyPr>
          <a:lstStyle/>
          <a:p>
            <a:pPr algn="ctr"/>
            <a:r>
              <a:rPr lang="es-ES" sz="1200" i="1" dirty="0" err="1" smtClean="0"/>
              <a:t>Arduino</a:t>
            </a:r>
            <a:r>
              <a:rPr lang="es-ES" sz="1200" i="1" dirty="0" smtClean="0"/>
              <a:t> UNO </a:t>
            </a:r>
            <a:r>
              <a:rPr lang="es-ES" sz="1200" i="1" dirty="0" err="1" smtClean="0"/>
              <a:t>board</a:t>
            </a:r>
            <a:r>
              <a:rPr lang="es-ES" sz="1200" i="1" dirty="0" smtClean="0"/>
              <a:t>. </a:t>
            </a:r>
            <a:r>
              <a:rPr lang="es-ES" sz="1200" i="1" dirty="0" err="1" smtClean="0"/>
              <a:t>Source</a:t>
            </a:r>
            <a:r>
              <a:rPr lang="es-ES" sz="1200" i="1" dirty="0"/>
              <a:t>: https://www.tutorialspoint.com/arduino</a:t>
            </a:r>
          </a:p>
        </p:txBody>
      </p:sp>
      <p:sp>
        <p:nvSpPr>
          <p:cNvPr id="2" name="1 Rectángulo"/>
          <p:cNvSpPr/>
          <p:nvPr/>
        </p:nvSpPr>
        <p:spPr>
          <a:xfrm>
            <a:off x="611560" y="567600"/>
            <a:ext cx="7920880" cy="1477328"/>
          </a:xfrm>
          <a:prstGeom prst="rect">
            <a:avLst/>
          </a:prstGeom>
        </p:spPr>
        <p:txBody>
          <a:bodyPr wrap="square">
            <a:spAutoFit/>
          </a:bodyPr>
          <a:lstStyle/>
          <a:p>
            <a:pPr algn="just"/>
            <a:r>
              <a:rPr lang="en-US" dirty="0"/>
              <a:t>We will study the Arduino UNO board because it is the most popular board in the Arduino board family. In addition, it is the best board to get started with electronics and coding. Some boards look a bit different from the one given below, but most Arduinos have majority of these components in common.</a:t>
            </a:r>
          </a:p>
          <a:p>
            <a:pPr algn="just"/>
            <a:endParaRPr lang="en-US" dirty="0"/>
          </a:p>
        </p:txBody>
      </p:sp>
    </p:spTree>
    <p:extLst>
      <p:ext uri="{BB962C8B-B14F-4D97-AF65-F5344CB8AC3E}">
        <p14:creationId xmlns:p14="http://schemas.microsoft.com/office/powerpoint/2010/main" val="40671820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a:spLocks noChangeArrowheads="1"/>
          </p:cNvSpPr>
          <p:nvPr/>
        </p:nvSpPr>
        <p:spPr bwMode="auto">
          <a:xfrm>
            <a:off x="251520" y="221158"/>
            <a:ext cx="55446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sz="1600" dirty="0" smtClean="0">
                <a:solidFill>
                  <a:srgbClr val="C78A0D"/>
                </a:solidFill>
              </a:rPr>
              <a:t>3.- ARDUINO UNO DESCRIPTION</a:t>
            </a:r>
            <a:endParaRPr lang="en-US" sz="1600" dirty="0">
              <a:solidFill>
                <a:srgbClr val="C78A0D"/>
              </a:solidFill>
            </a:endParaRPr>
          </a:p>
        </p:txBody>
      </p:sp>
      <p:sp>
        <p:nvSpPr>
          <p:cNvPr id="2" name="1 Rectángulo"/>
          <p:cNvSpPr/>
          <p:nvPr/>
        </p:nvSpPr>
        <p:spPr>
          <a:xfrm>
            <a:off x="611560" y="567600"/>
            <a:ext cx="7920880" cy="5632311"/>
          </a:xfrm>
          <a:prstGeom prst="rect">
            <a:avLst/>
          </a:prstGeom>
        </p:spPr>
        <p:txBody>
          <a:bodyPr wrap="square">
            <a:spAutoFit/>
          </a:bodyPr>
          <a:lstStyle/>
          <a:p>
            <a:r>
              <a:rPr lang="en-US" b="1" dirty="0" smtClean="0"/>
              <a:t>1. </a:t>
            </a:r>
            <a:r>
              <a:rPr lang="en-US" b="1" dirty="0"/>
              <a:t>Power USB</a:t>
            </a:r>
            <a:endParaRPr lang="en-US" dirty="0"/>
          </a:p>
          <a:p>
            <a:r>
              <a:rPr lang="en-US" dirty="0"/>
              <a:t>Arduino board can be powered by using the USB cable from your computer. All you need to do is connect the USB cable to the USB connection (1).</a:t>
            </a:r>
          </a:p>
          <a:p>
            <a:r>
              <a:rPr lang="en-US" dirty="0" smtClean="0"/>
              <a:t>2. </a:t>
            </a:r>
            <a:r>
              <a:rPr lang="en-US" b="1" dirty="0"/>
              <a:t>Power (Barrel Jack)</a:t>
            </a:r>
            <a:endParaRPr lang="en-US" dirty="0"/>
          </a:p>
          <a:p>
            <a:r>
              <a:rPr lang="en-US" dirty="0"/>
              <a:t>Arduino boards can be powered directly from the AC mains power supply by connecting it to the Barrel Jack (2).</a:t>
            </a:r>
          </a:p>
          <a:p>
            <a:r>
              <a:rPr lang="en-US" b="1" dirty="0" smtClean="0"/>
              <a:t>3. Voltage </a:t>
            </a:r>
            <a:r>
              <a:rPr lang="en-US" b="1" dirty="0"/>
              <a:t>Regulator</a:t>
            </a:r>
            <a:endParaRPr lang="en-US" dirty="0"/>
          </a:p>
          <a:p>
            <a:r>
              <a:rPr lang="en-US" dirty="0"/>
              <a:t>The function of the voltage regulator is to control the voltage given to the Arduino board and stabilize the DC voltages used by the processor and other elements</a:t>
            </a:r>
          </a:p>
          <a:p>
            <a:r>
              <a:rPr lang="en-US" b="1" dirty="0" smtClean="0"/>
              <a:t>4. </a:t>
            </a:r>
            <a:r>
              <a:rPr lang="en-US" b="1" dirty="0"/>
              <a:t>Crystal Oscillator</a:t>
            </a:r>
            <a:endParaRPr lang="en-US" dirty="0"/>
          </a:p>
          <a:p>
            <a:r>
              <a:rPr lang="en-US" dirty="0"/>
              <a:t>The crystal oscillator helps Arduino in dealing with time issues. How does Arduino calculate time? The answer is, by using the crystal oscillator. The number printed on top of the Arduino crystal is 16.000H9H. It tells us that the frequency is 16,000,000 Hertz or 16 MHz</a:t>
            </a:r>
          </a:p>
          <a:p>
            <a:r>
              <a:rPr lang="en-US" b="1" dirty="0" smtClean="0"/>
              <a:t>5 / 17. </a:t>
            </a:r>
            <a:r>
              <a:rPr lang="en-US" b="1" dirty="0"/>
              <a:t>Arduino Reset</a:t>
            </a:r>
            <a:endParaRPr lang="en-US" dirty="0"/>
          </a:p>
          <a:p>
            <a:r>
              <a:rPr lang="en-US" dirty="0"/>
              <a:t>You can reset your Arduino board, i.e., start your program from the beginning. You can reset the UNO board in two ways. First, by using the reset button (17) on the board. Second, you can connect an external reset button to the Arduino pin labelled RESET (5</a:t>
            </a:r>
            <a:r>
              <a:rPr lang="en-US" dirty="0" smtClean="0"/>
              <a:t>).</a:t>
            </a:r>
            <a:endParaRPr lang="en-US" dirty="0"/>
          </a:p>
          <a:p>
            <a:pPr algn="just"/>
            <a:endParaRPr lang="en-US" dirty="0"/>
          </a:p>
        </p:txBody>
      </p:sp>
    </p:spTree>
    <p:extLst>
      <p:ext uri="{BB962C8B-B14F-4D97-AF65-F5344CB8AC3E}">
        <p14:creationId xmlns:p14="http://schemas.microsoft.com/office/powerpoint/2010/main" val="15768353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a:spLocks noChangeArrowheads="1"/>
          </p:cNvSpPr>
          <p:nvPr/>
        </p:nvSpPr>
        <p:spPr bwMode="auto">
          <a:xfrm>
            <a:off x="251520" y="221158"/>
            <a:ext cx="55446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sz="1600" dirty="0" smtClean="0">
                <a:solidFill>
                  <a:srgbClr val="C78A0D"/>
                </a:solidFill>
              </a:rPr>
              <a:t>3.- ARDUINO UNO DESCRIPTION</a:t>
            </a:r>
            <a:endParaRPr lang="en-US" sz="1600" dirty="0">
              <a:solidFill>
                <a:srgbClr val="C78A0D"/>
              </a:solidFill>
            </a:endParaRPr>
          </a:p>
        </p:txBody>
      </p:sp>
      <p:sp>
        <p:nvSpPr>
          <p:cNvPr id="2" name="1 Rectángulo"/>
          <p:cNvSpPr/>
          <p:nvPr/>
        </p:nvSpPr>
        <p:spPr>
          <a:xfrm>
            <a:off x="611560" y="567600"/>
            <a:ext cx="7920880" cy="5909310"/>
          </a:xfrm>
          <a:prstGeom prst="rect">
            <a:avLst/>
          </a:prstGeom>
        </p:spPr>
        <p:txBody>
          <a:bodyPr wrap="square">
            <a:spAutoFit/>
          </a:bodyPr>
          <a:lstStyle/>
          <a:p>
            <a:r>
              <a:rPr lang="en-US" b="1" dirty="0" smtClean="0"/>
              <a:t>6 / 7 / 8 / 9. Pins </a:t>
            </a:r>
            <a:r>
              <a:rPr lang="en-US" b="1" dirty="0"/>
              <a:t>(3.3, 5, GND, Vin)</a:t>
            </a:r>
            <a:endParaRPr lang="en-US" dirty="0"/>
          </a:p>
          <a:p>
            <a:r>
              <a:rPr lang="en-US" dirty="0"/>
              <a:t>3.3V (6) − Supply 3.3 output volt</a:t>
            </a:r>
          </a:p>
          <a:p>
            <a:r>
              <a:rPr lang="en-US" dirty="0"/>
              <a:t>5V (7) − Supply 5 output volt</a:t>
            </a:r>
          </a:p>
          <a:p>
            <a:r>
              <a:rPr lang="en-US" dirty="0"/>
              <a:t>Most of the components used with Arduino board works fine with 3.3 volt and 5 volt.</a:t>
            </a:r>
          </a:p>
          <a:p>
            <a:r>
              <a:rPr lang="en-US" dirty="0"/>
              <a:t>GND (8)(Ground) − There are several GND pins on the Arduino, any of which can be used to ground your circuit.</a:t>
            </a:r>
          </a:p>
          <a:p>
            <a:r>
              <a:rPr lang="en-US" dirty="0"/>
              <a:t>Vin (9) − This pin also can be used to power the Arduino board from an external power source, like AC mains power supply</a:t>
            </a:r>
            <a:r>
              <a:rPr lang="en-US" dirty="0" smtClean="0"/>
              <a:t>.</a:t>
            </a:r>
          </a:p>
          <a:p>
            <a:r>
              <a:rPr lang="en-US" b="1" dirty="0" smtClean="0"/>
              <a:t>10. </a:t>
            </a:r>
            <a:r>
              <a:rPr lang="en-US" b="1" dirty="0"/>
              <a:t>Analog pins</a:t>
            </a:r>
            <a:endParaRPr lang="en-US" dirty="0"/>
          </a:p>
          <a:p>
            <a:r>
              <a:rPr lang="en-US" dirty="0"/>
              <a:t>The Arduino UNO board has six analog input pins A0 through A5. These pins can read the signal from an analog sensor like the humidity sensor or temperature sensor and convert it into a digital value that can be read by the microprocessor.</a:t>
            </a:r>
          </a:p>
          <a:p>
            <a:r>
              <a:rPr lang="en-US" b="1" dirty="0" smtClean="0"/>
              <a:t>11. </a:t>
            </a:r>
            <a:r>
              <a:rPr lang="en-US" b="1" dirty="0"/>
              <a:t>Main microcontroller</a:t>
            </a:r>
            <a:endParaRPr lang="en-US" dirty="0"/>
          </a:p>
          <a:p>
            <a:r>
              <a:rPr lang="en-US" dirty="0"/>
              <a:t>Each Arduino board has its own microcontroller (11). You can assume it as the brain of your board. The main IC (integrated circuit) on the Arduino is slightly different from board to board. The microcontrollers are usually of the ATMEL Company. You must know what IC your board has before loading up a new program from the Arduino IDE. This information is available on the top of the IC. For more details about the IC construction and functions, you can refer to the data sheet</a:t>
            </a:r>
            <a:r>
              <a:rPr lang="en-US" dirty="0" smtClean="0"/>
              <a:t>.</a:t>
            </a:r>
            <a:endParaRPr lang="en-US" dirty="0"/>
          </a:p>
          <a:p>
            <a:pPr algn="just"/>
            <a:endParaRPr lang="en-US" dirty="0"/>
          </a:p>
        </p:txBody>
      </p:sp>
    </p:spTree>
    <p:extLst>
      <p:ext uri="{BB962C8B-B14F-4D97-AF65-F5344CB8AC3E}">
        <p14:creationId xmlns:p14="http://schemas.microsoft.com/office/powerpoint/2010/main" val="8304994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a:spLocks noChangeArrowheads="1"/>
          </p:cNvSpPr>
          <p:nvPr/>
        </p:nvSpPr>
        <p:spPr bwMode="auto">
          <a:xfrm>
            <a:off x="251520" y="221158"/>
            <a:ext cx="55446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sz="1600" dirty="0" smtClean="0">
                <a:solidFill>
                  <a:srgbClr val="C78A0D"/>
                </a:solidFill>
              </a:rPr>
              <a:t>3.- ARDUINO UNO DESCRIPTION</a:t>
            </a:r>
            <a:endParaRPr lang="en-US" sz="1600" dirty="0">
              <a:solidFill>
                <a:srgbClr val="C78A0D"/>
              </a:solidFill>
            </a:endParaRPr>
          </a:p>
        </p:txBody>
      </p:sp>
      <p:sp>
        <p:nvSpPr>
          <p:cNvPr id="2" name="1 Rectángulo"/>
          <p:cNvSpPr/>
          <p:nvPr/>
        </p:nvSpPr>
        <p:spPr>
          <a:xfrm>
            <a:off x="611560" y="567600"/>
            <a:ext cx="7920880" cy="5909310"/>
          </a:xfrm>
          <a:prstGeom prst="rect">
            <a:avLst/>
          </a:prstGeom>
        </p:spPr>
        <p:txBody>
          <a:bodyPr wrap="square">
            <a:spAutoFit/>
          </a:bodyPr>
          <a:lstStyle/>
          <a:p>
            <a:r>
              <a:rPr lang="en-US" b="1" dirty="0" smtClean="0"/>
              <a:t>12. </a:t>
            </a:r>
            <a:r>
              <a:rPr lang="en-US" b="1" dirty="0"/>
              <a:t>ICSP pin</a:t>
            </a:r>
            <a:endParaRPr lang="en-US" dirty="0"/>
          </a:p>
          <a:p>
            <a:r>
              <a:rPr lang="en-US" dirty="0"/>
              <a:t>Mostly, ICSP (12) is an AVR, a tiny programming header for the Arduino consisting of MOSI, MISO, SCK, RESET, VCC, and GND. It is often referred to as an SPI (Serial Peripheral Interface), which could be considered as an "expansion" of the output. Actually, you are slaving the output device to the master of the SPI bus.</a:t>
            </a:r>
          </a:p>
          <a:p>
            <a:r>
              <a:rPr lang="en-US" b="1" dirty="0" smtClean="0"/>
              <a:t>13. </a:t>
            </a:r>
            <a:r>
              <a:rPr lang="en-US" b="1" dirty="0"/>
              <a:t>Power LED indicator</a:t>
            </a:r>
            <a:endParaRPr lang="en-US" dirty="0"/>
          </a:p>
          <a:p>
            <a:r>
              <a:rPr lang="en-US" dirty="0"/>
              <a:t>This LED should light up when you plug your Arduino into a power source to indicate that your board is powered up correctly. If this light does not turn on, then there is something wrong with the connection.</a:t>
            </a:r>
          </a:p>
          <a:p>
            <a:r>
              <a:rPr lang="en-US" b="1" dirty="0" smtClean="0"/>
              <a:t>14. </a:t>
            </a:r>
            <a:r>
              <a:rPr lang="en-US" b="1" dirty="0"/>
              <a:t>TX and RX LEDs</a:t>
            </a:r>
            <a:endParaRPr lang="en-US" dirty="0"/>
          </a:p>
          <a:p>
            <a:r>
              <a:rPr lang="en-US" dirty="0"/>
              <a:t>On your board, you will find two labels: TX (transmit) and RX (receive). They appear in two places on the Arduino UNO board. First, at the digital pins 0 and 1, to indicate the pins responsible for serial communication. Second, the TX and RX led (13). The TX led flashes with different speed while sending the serial data. The speed of flashing depends on the baud rate used by the board. RX flashes during the receiving process.</a:t>
            </a:r>
          </a:p>
          <a:p>
            <a:r>
              <a:rPr lang="en-US" b="1" dirty="0" smtClean="0"/>
              <a:t>15. </a:t>
            </a:r>
            <a:r>
              <a:rPr lang="en-US" b="1" dirty="0"/>
              <a:t>Digital I/O</a:t>
            </a:r>
            <a:endParaRPr lang="en-US" dirty="0"/>
          </a:p>
          <a:p>
            <a:r>
              <a:rPr lang="en-US" dirty="0"/>
              <a:t>The Arduino UNO board has 14 digital I/O pins (15) (of which 6 provide PWM (Pulse Width Modulation) output. These pins can be configured to work as input digital pins to read logic values (0 or 1) or as digital output pins to drive different modules like LEDs, relays, etc. The pins labeled “~” can be used to generate PWM</a:t>
            </a:r>
            <a:r>
              <a:rPr lang="en-US" dirty="0" smtClean="0"/>
              <a:t>.</a:t>
            </a:r>
            <a:endParaRPr lang="en-US" dirty="0"/>
          </a:p>
        </p:txBody>
      </p:sp>
    </p:spTree>
    <p:extLst>
      <p:ext uri="{BB962C8B-B14F-4D97-AF65-F5344CB8AC3E}">
        <p14:creationId xmlns:p14="http://schemas.microsoft.com/office/powerpoint/2010/main" val="1560028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a:spLocks noChangeArrowheads="1"/>
          </p:cNvSpPr>
          <p:nvPr/>
        </p:nvSpPr>
        <p:spPr bwMode="auto">
          <a:xfrm>
            <a:off x="251520" y="221158"/>
            <a:ext cx="55446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sz="1600" dirty="0" smtClean="0">
                <a:solidFill>
                  <a:srgbClr val="C78A0D"/>
                </a:solidFill>
              </a:rPr>
              <a:t>3.- ARDUINO UNO DESCRIPTION</a:t>
            </a:r>
            <a:endParaRPr lang="en-US" sz="1600" dirty="0">
              <a:solidFill>
                <a:srgbClr val="C78A0D"/>
              </a:solidFill>
            </a:endParaRPr>
          </a:p>
        </p:txBody>
      </p:sp>
      <p:sp>
        <p:nvSpPr>
          <p:cNvPr id="2" name="1 Rectángulo"/>
          <p:cNvSpPr/>
          <p:nvPr/>
        </p:nvSpPr>
        <p:spPr>
          <a:xfrm>
            <a:off x="611560" y="567600"/>
            <a:ext cx="7920880" cy="1477328"/>
          </a:xfrm>
          <a:prstGeom prst="rect">
            <a:avLst/>
          </a:prstGeom>
        </p:spPr>
        <p:txBody>
          <a:bodyPr wrap="square">
            <a:spAutoFit/>
          </a:bodyPr>
          <a:lstStyle/>
          <a:p>
            <a:r>
              <a:rPr lang="en-US" b="1" dirty="0" smtClean="0"/>
              <a:t>16. </a:t>
            </a:r>
            <a:r>
              <a:rPr lang="en-US" b="1" dirty="0"/>
              <a:t>AREF</a:t>
            </a:r>
            <a:endParaRPr lang="en-US" dirty="0"/>
          </a:p>
          <a:p>
            <a:r>
              <a:rPr lang="en-US" dirty="0"/>
              <a:t>AREF stands for Analog Reference. It is sometimes, used to set an external reference voltage (between 0 and 5 Volts) as the upper limit for the analog input pins.</a:t>
            </a:r>
          </a:p>
          <a:p>
            <a:endParaRPr lang="en-US" dirty="0"/>
          </a:p>
        </p:txBody>
      </p:sp>
    </p:spTree>
    <p:extLst>
      <p:ext uri="{BB962C8B-B14F-4D97-AF65-F5344CB8AC3E}">
        <p14:creationId xmlns:p14="http://schemas.microsoft.com/office/powerpoint/2010/main" val="40447795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a:spLocks noChangeArrowheads="1"/>
          </p:cNvSpPr>
          <p:nvPr/>
        </p:nvSpPr>
        <p:spPr bwMode="auto">
          <a:xfrm>
            <a:off x="251520" y="221158"/>
            <a:ext cx="55446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sz="1600" dirty="0">
                <a:solidFill>
                  <a:srgbClr val="C78A0D"/>
                </a:solidFill>
              </a:rPr>
              <a:t>4</a:t>
            </a:r>
            <a:r>
              <a:rPr lang="en-US" sz="1600" dirty="0" smtClean="0">
                <a:solidFill>
                  <a:srgbClr val="C78A0D"/>
                </a:solidFill>
              </a:rPr>
              <a:t>.- IDE INSTALLATION</a:t>
            </a:r>
            <a:endParaRPr lang="en-US" sz="1600" dirty="0">
              <a:solidFill>
                <a:srgbClr val="C78A0D"/>
              </a:solidFill>
            </a:endParaRPr>
          </a:p>
        </p:txBody>
      </p:sp>
      <p:sp>
        <p:nvSpPr>
          <p:cNvPr id="2" name="1 Rectángulo"/>
          <p:cNvSpPr/>
          <p:nvPr/>
        </p:nvSpPr>
        <p:spPr>
          <a:xfrm>
            <a:off x="755576" y="764704"/>
            <a:ext cx="7560840" cy="2862322"/>
          </a:xfrm>
          <a:prstGeom prst="rect">
            <a:avLst/>
          </a:prstGeom>
        </p:spPr>
        <p:txBody>
          <a:bodyPr wrap="square">
            <a:spAutoFit/>
          </a:bodyPr>
          <a:lstStyle/>
          <a:p>
            <a:r>
              <a:rPr lang="en-US" b="1" dirty="0"/>
              <a:t>Download the Arduino Software (IDE)</a:t>
            </a:r>
          </a:p>
          <a:p>
            <a:r>
              <a:rPr lang="en-US" dirty="0"/>
              <a:t>Get the latest version from the download page. You can choose between the Installer (.exe) and the Zip packages. We suggest you use the first one that installs directly everything you need to use the Arduino Software (IDE), including the drivers. With the Zip package you need to install the drivers manually. The Zip file is also useful if you want to create a portable installation.</a:t>
            </a:r>
          </a:p>
          <a:p>
            <a:endParaRPr lang="en-US" dirty="0"/>
          </a:p>
          <a:p>
            <a:r>
              <a:rPr lang="en-US" dirty="0"/>
              <a:t>When the download finishes, proceed with the installation and please allow the driver installation process when you get a warning from the operating system.</a:t>
            </a:r>
            <a:endParaRPr lang="es-E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3358" y="3459610"/>
            <a:ext cx="4105275" cy="2838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5 CuadroTexto"/>
          <p:cNvSpPr txBox="1"/>
          <p:nvPr/>
        </p:nvSpPr>
        <p:spPr>
          <a:xfrm>
            <a:off x="2099556" y="6348848"/>
            <a:ext cx="5192638" cy="276999"/>
          </a:xfrm>
          <a:prstGeom prst="rect">
            <a:avLst/>
          </a:prstGeom>
          <a:noFill/>
        </p:spPr>
        <p:txBody>
          <a:bodyPr wrap="square" rtlCol="0">
            <a:spAutoFit/>
          </a:bodyPr>
          <a:lstStyle/>
          <a:p>
            <a:pPr algn="ctr"/>
            <a:r>
              <a:rPr lang="es-ES" sz="1200" i="1" dirty="0" err="1" smtClean="0"/>
              <a:t>Arduino</a:t>
            </a:r>
            <a:r>
              <a:rPr lang="es-ES" sz="1200" i="1" dirty="0" smtClean="0"/>
              <a:t> </a:t>
            </a:r>
            <a:r>
              <a:rPr lang="es-ES" sz="1200" i="1" dirty="0" smtClean="0"/>
              <a:t>IDE </a:t>
            </a:r>
            <a:r>
              <a:rPr lang="es-ES" sz="1200" i="1" dirty="0" err="1" smtClean="0"/>
              <a:t>installation</a:t>
            </a:r>
            <a:r>
              <a:rPr lang="es-ES" sz="1200" i="1" dirty="0" smtClean="0"/>
              <a:t>. </a:t>
            </a:r>
            <a:r>
              <a:rPr lang="es-ES" sz="1200" i="1" dirty="0" err="1" smtClean="0"/>
              <a:t>Source</a:t>
            </a:r>
            <a:r>
              <a:rPr lang="es-ES" sz="1200" i="1" dirty="0"/>
              <a:t>: </a:t>
            </a:r>
            <a:r>
              <a:rPr lang="es-ES" sz="1200" i="1" dirty="0">
                <a:hlinkClick r:id="rId3"/>
              </a:rPr>
              <a:t>https://</a:t>
            </a:r>
            <a:r>
              <a:rPr lang="es-ES" sz="1200" i="1" dirty="0" smtClean="0">
                <a:hlinkClick r:id="rId3"/>
              </a:rPr>
              <a:t>www.arduino.cc/en/Guide/Windows</a:t>
            </a:r>
            <a:r>
              <a:rPr lang="es-ES" sz="1200" i="1" dirty="0" smtClean="0"/>
              <a:t> </a:t>
            </a:r>
            <a:endParaRPr lang="es-ES" sz="1200" i="1" dirty="0"/>
          </a:p>
        </p:txBody>
      </p:sp>
    </p:spTree>
    <p:extLst>
      <p:ext uri="{BB962C8B-B14F-4D97-AF65-F5344CB8AC3E}">
        <p14:creationId xmlns:p14="http://schemas.microsoft.com/office/powerpoint/2010/main" val="27950896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a:spLocks noChangeArrowheads="1"/>
          </p:cNvSpPr>
          <p:nvPr/>
        </p:nvSpPr>
        <p:spPr bwMode="auto">
          <a:xfrm>
            <a:off x="251520" y="221158"/>
            <a:ext cx="55446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sz="1600" dirty="0">
                <a:solidFill>
                  <a:srgbClr val="C78A0D"/>
                </a:solidFill>
              </a:rPr>
              <a:t>4</a:t>
            </a:r>
            <a:r>
              <a:rPr lang="en-US" sz="1600" dirty="0" smtClean="0">
                <a:solidFill>
                  <a:srgbClr val="C78A0D"/>
                </a:solidFill>
              </a:rPr>
              <a:t>.- IDE INSTALLATION</a:t>
            </a:r>
            <a:endParaRPr lang="en-US" sz="1600" dirty="0">
              <a:solidFill>
                <a:srgbClr val="C78A0D"/>
              </a:solidFill>
            </a:endParaRPr>
          </a:p>
        </p:txBody>
      </p:sp>
      <p:sp>
        <p:nvSpPr>
          <p:cNvPr id="7" name="6 Rectángulo"/>
          <p:cNvSpPr/>
          <p:nvPr/>
        </p:nvSpPr>
        <p:spPr>
          <a:xfrm>
            <a:off x="683568" y="764704"/>
            <a:ext cx="3322897" cy="369332"/>
          </a:xfrm>
          <a:prstGeom prst="rect">
            <a:avLst/>
          </a:prstGeom>
        </p:spPr>
        <p:txBody>
          <a:bodyPr wrap="none">
            <a:spAutoFit/>
          </a:bodyPr>
          <a:lstStyle/>
          <a:p>
            <a:r>
              <a:rPr lang="en-US" dirty="0"/>
              <a:t>Choose the components to install</a:t>
            </a:r>
            <a:endParaRPr lang="es-ES" dirty="0"/>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1340768"/>
            <a:ext cx="4105275" cy="2914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8 Rectángulo"/>
          <p:cNvSpPr/>
          <p:nvPr/>
        </p:nvSpPr>
        <p:spPr>
          <a:xfrm>
            <a:off x="971600" y="5013176"/>
            <a:ext cx="7200800" cy="369332"/>
          </a:xfrm>
          <a:prstGeom prst="rect">
            <a:avLst/>
          </a:prstGeom>
        </p:spPr>
        <p:txBody>
          <a:bodyPr wrap="square">
            <a:spAutoFit/>
          </a:bodyPr>
          <a:lstStyle/>
          <a:p>
            <a:r>
              <a:rPr lang="en-US" dirty="0"/>
              <a:t>Choose the installation directory (we suggest to keep the default one)</a:t>
            </a:r>
            <a:endParaRPr lang="es-ES" dirty="0"/>
          </a:p>
        </p:txBody>
      </p:sp>
      <p:sp>
        <p:nvSpPr>
          <p:cNvPr id="10" name="9 CuadroTexto"/>
          <p:cNvSpPr txBox="1"/>
          <p:nvPr/>
        </p:nvSpPr>
        <p:spPr>
          <a:xfrm>
            <a:off x="1763688" y="4274718"/>
            <a:ext cx="5192638" cy="276999"/>
          </a:xfrm>
          <a:prstGeom prst="rect">
            <a:avLst/>
          </a:prstGeom>
          <a:noFill/>
        </p:spPr>
        <p:txBody>
          <a:bodyPr wrap="square" rtlCol="0">
            <a:spAutoFit/>
          </a:bodyPr>
          <a:lstStyle/>
          <a:p>
            <a:pPr algn="ctr"/>
            <a:r>
              <a:rPr lang="es-ES" sz="1200" i="1" dirty="0" err="1" smtClean="0"/>
              <a:t>Arduino</a:t>
            </a:r>
            <a:r>
              <a:rPr lang="es-ES" sz="1200" i="1" dirty="0" smtClean="0"/>
              <a:t> </a:t>
            </a:r>
            <a:r>
              <a:rPr lang="es-ES" sz="1200" i="1" dirty="0" smtClean="0"/>
              <a:t>IDE </a:t>
            </a:r>
            <a:r>
              <a:rPr lang="es-ES" sz="1200" i="1" dirty="0" err="1" smtClean="0"/>
              <a:t>installation</a:t>
            </a:r>
            <a:r>
              <a:rPr lang="es-ES" sz="1200" i="1" dirty="0" smtClean="0"/>
              <a:t>. </a:t>
            </a:r>
            <a:r>
              <a:rPr lang="es-ES" sz="1200" i="1" dirty="0" err="1" smtClean="0"/>
              <a:t>Source</a:t>
            </a:r>
            <a:r>
              <a:rPr lang="es-ES" sz="1200" i="1" dirty="0"/>
              <a:t>: </a:t>
            </a:r>
            <a:r>
              <a:rPr lang="es-ES" sz="1200" i="1" dirty="0">
                <a:hlinkClick r:id="rId3"/>
              </a:rPr>
              <a:t>https://</a:t>
            </a:r>
            <a:r>
              <a:rPr lang="es-ES" sz="1200" i="1" dirty="0" smtClean="0">
                <a:hlinkClick r:id="rId3"/>
              </a:rPr>
              <a:t>www.arduino.cc/en/Guide/Windows</a:t>
            </a:r>
            <a:r>
              <a:rPr lang="es-ES" sz="1200" i="1" dirty="0" smtClean="0"/>
              <a:t> </a:t>
            </a:r>
            <a:endParaRPr lang="es-ES" sz="1200" i="1" dirty="0"/>
          </a:p>
        </p:txBody>
      </p:sp>
    </p:spTree>
    <p:extLst>
      <p:ext uri="{BB962C8B-B14F-4D97-AF65-F5344CB8AC3E}">
        <p14:creationId xmlns:p14="http://schemas.microsoft.com/office/powerpoint/2010/main" val="18542257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a:spLocks noChangeArrowheads="1"/>
          </p:cNvSpPr>
          <p:nvPr/>
        </p:nvSpPr>
        <p:spPr bwMode="auto">
          <a:xfrm>
            <a:off x="251520" y="221158"/>
            <a:ext cx="55446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sz="1600" dirty="0">
                <a:solidFill>
                  <a:srgbClr val="C78A0D"/>
                </a:solidFill>
              </a:rPr>
              <a:t>4</a:t>
            </a:r>
            <a:r>
              <a:rPr lang="en-US" sz="1600" dirty="0" smtClean="0">
                <a:solidFill>
                  <a:srgbClr val="C78A0D"/>
                </a:solidFill>
              </a:rPr>
              <a:t>.- IDE INSTALLATION</a:t>
            </a:r>
            <a:endParaRPr lang="en-US" sz="1600" dirty="0">
              <a:solidFill>
                <a:srgbClr val="C78A0D"/>
              </a:solidFill>
            </a:endParaRPr>
          </a:p>
        </p:txBody>
      </p:sp>
      <p:pic>
        <p:nvPicPr>
          <p:cNvPr id="1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836712"/>
            <a:ext cx="4133850" cy="289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11 CuadroTexto"/>
          <p:cNvSpPr txBox="1"/>
          <p:nvPr/>
        </p:nvSpPr>
        <p:spPr>
          <a:xfrm>
            <a:off x="1763688" y="3717032"/>
            <a:ext cx="5192638" cy="276999"/>
          </a:xfrm>
          <a:prstGeom prst="rect">
            <a:avLst/>
          </a:prstGeom>
          <a:noFill/>
        </p:spPr>
        <p:txBody>
          <a:bodyPr wrap="square" rtlCol="0">
            <a:spAutoFit/>
          </a:bodyPr>
          <a:lstStyle/>
          <a:p>
            <a:pPr algn="ctr"/>
            <a:r>
              <a:rPr lang="es-ES" sz="1200" i="1" dirty="0" err="1" smtClean="0"/>
              <a:t>Arduino</a:t>
            </a:r>
            <a:r>
              <a:rPr lang="es-ES" sz="1200" i="1" dirty="0" smtClean="0"/>
              <a:t> </a:t>
            </a:r>
            <a:r>
              <a:rPr lang="es-ES" sz="1200" i="1" dirty="0" smtClean="0"/>
              <a:t>IDE </a:t>
            </a:r>
            <a:r>
              <a:rPr lang="es-ES" sz="1200" i="1" dirty="0" err="1" smtClean="0"/>
              <a:t>installation</a:t>
            </a:r>
            <a:r>
              <a:rPr lang="es-ES" sz="1200" i="1" dirty="0" smtClean="0"/>
              <a:t>. </a:t>
            </a:r>
            <a:r>
              <a:rPr lang="es-ES" sz="1200" i="1" dirty="0" err="1" smtClean="0"/>
              <a:t>Source</a:t>
            </a:r>
            <a:r>
              <a:rPr lang="es-ES" sz="1200" i="1" dirty="0"/>
              <a:t>: </a:t>
            </a:r>
            <a:r>
              <a:rPr lang="es-ES" sz="1200" i="1" dirty="0">
                <a:hlinkClick r:id="rId3"/>
              </a:rPr>
              <a:t>https://</a:t>
            </a:r>
            <a:r>
              <a:rPr lang="es-ES" sz="1200" i="1" dirty="0" smtClean="0">
                <a:hlinkClick r:id="rId3"/>
              </a:rPr>
              <a:t>www.arduino.cc/en/Guide/Windows</a:t>
            </a:r>
            <a:r>
              <a:rPr lang="es-ES" sz="1200" i="1" dirty="0" smtClean="0"/>
              <a:t> </a:t>
            </a:r>
            <a:endParaRPr lang="es-ES" sz="1200" i="1" dirty="0"/>
          </a:p>
        </p:txBody>
      </p:sp>
      <p:sp>
        <p:nvSpPr>
          <p:cNvPr id="13" name="12 Rectángulo"/>
          <p:cNvSpPr/>
          <p:nvPr/>
        </p:nvSpPr>
        <p:spPr>
          <a:xfrm>
            <a:off x="971600" y="4221088"/>
            <a:ext cx="7416824" cy="646331"/>
          </a:xfrm>
          <a:prstGeom prst="rect">
            <a:avLst/>
          </a:prstGeom>
        </p:spPr>
        <p:txBody>
          <a:bodyPr wrap="square">
            <a:spAutoFit/>
          </a:bodyPr>
          <a:lstStyle/>
          <a:p>
            <a:r>
              <a:rPr lang="en-US" dirty="0"/>
              <a:t>The process will extract and install all the required files to execute properly the Arduino Software (IDE)</a:t>
            </a:r>
            <a:endParaRPr lang="es-ES" dirty="0"/>
          </a:p>
        </p:txBody>
      </p:sp>
    </p:spTree>
    <p:extLst>
      <p:ext uri="{BB962C8B-B14F-4D97-AF65-F5344CB8AC3E}">
        <p14:creationId xmlns:p14="http://schemas.microsoft.com/office/powerpoint/2010/main" val="23827696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a:spLocks noChangeArrowheads="1"/>
          </p:cNvSpPr>
          <p:nvPr/>
        </p:nvSpPr>
        <p:spPr bwMode="auto">
          <a:xfrm>
            <a:off x="251520" y="221158"/>
            <a:ext cx="55446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sz="1600" dirty="0">
                <a:solidFill>
                  <a:srgbClr val="C78A0D"/>
                </a:solidFill>
              </a:rPr>
              <a:t>4</a:t>
            </a:r>
            <a:r>
              <a:rPr lang="en-US" sz="1600" dirty="0" smtClean="0">
                <a:solidFill>
                  <a:srgbClr val="C78A0D"/>
                </a:solidFill>
              </a:rPr>
              <a:t>.- IDE INSTALLATION</a:t>
            </a:r>
            <a:endParaRPr lang="en-US" sz="1600" dirty="0">
              <a:solidFill>
                <a:srgbClr val="C78A0D"/>
              </a:solidFill>
            </a:endParaRPr>
          </a:p>
        </p:txBody>
      </p:sp>
      <p:sp>
        <p:nvSpPr>
          <p:cNvPr id="4" name="3 Rectángulo"/>
          <p:cNvSpPr/>
          <p:nvPr/>
        </p:nvSpPr>
        <p:spPr>
          <a:xfrm>
            <a:off x="899592" y="620688"/>
            <a:ext cx="7344816" cy="1754326"/>
          </a:xfrm>
          <a:prstGeom prst="rect">
            <a:avLst/>
          </a:prstGeom>
        </p:spPr>
        <p:txBody>
          <a:bodyPr wrap="square">
            <a:spAutoFit/>
          </a:bodyPr>
          <a:lstStyle/>
          <a:p>
            <a:r>
              <a:rPr lang="en-US" b="1" dirty="0" smtClean="0"/>
              <a:t>First running</a:t>
            </a:r>
          </a:p>
          <a:p>
            <a:r>
              <a:rPr lang="en-US" dirty="0" smtClean="0"/>
              <a:t>First </a:t>
            </a:r>
            <a:r>
              <a:rPr lang="en-US" dirty="0"/>
              <a:t>you must have your Arduino board (you can choose your favorite board) and a USB cable. In case you use Arduino UNO, Arduino </a:t>
            </a:r>
            <a:r>
              <a:rPr lang="en-US" dirty="0" err="1"/>
              <a:t>Duemilanove</a:t>
            </a:r>
            <a:r>
              <a:rPr lang="en-US" dirty="0"/>
              <a:t>, Nano, Arduino Mega 2560, or </a:t>
            </a:r>
            <a:r>
              <a:rPr lang="en-US" dirty="0" err="1"/>
              <a:t>Diecimila</a:t>
            </a:r>
            <a:r>
              <a:rPr lang="en-US" dirty="0"/>
              <a:t>, you will need a standard USB cable (A plug to B plug), the kind you would connect to a USB printer as shown in the following image.</a:t>
            </a:r>
            <a:endParaRPr lang="es-ES" dirty="0"/>
          </a:p>
        </p:txBody>
      </p:sp>
      <p:sp>
        <p:nvSpPr>
          <p:cNvPr id="11" name="10 CuadroTexto"/>
          <p:cNvSpPr txBox="1"/>
          <p:nvPr/>
        </p:nvSpPr>
        <p:spPr>
          <a:xfrm>
            <a:off x="1187624" y="4857735"/>
            <a:ext cx="5192638" cy="276999"/>
          </a:xfrm>
          <a:prstGeom prst="rect">
            <a:avLst/>
          </a:prstGeom>
          <a:noFill/>
        </p:spPr>
        <p:txBody>
          <a:bodyPr wrap="square" rtlCol="0">
            <a:spAutoFit/>
          </a:bodyPr>
          <a:lstStyle/>
          <a:p>
            <a:pPr algn="ctr"/>
            <a:r>
              <a:rPr lang="es-ES" sz="1200" i="1" dirty="0" err="1" smtClean="0"/>
              <a:t>Arduino</a:t>
            </a:r>
            <a:r>
              <a:rPr lang="es-ES" sz="1200" i="1" dirty="0" smtClean="0"/>
              <a:t> </a:t>
            </a:r>
            <a:r>
              <a:rPr lang="es-ES" sz="1200" i="1" dirty="0" err="1" smtClean="0"/>
              <a:t>programing</a:t>
            </a:r>
            <a:r>
              <a:rPr lang="es-ES" sz="1200" i="1" dirty="0" smtClean="0"/>
              <a:t> </a:t>
            </a:r>
            <a:r>
              <a:rPr lang="es-ES" sz="1200" i="1" dirty="0" err="1" smtClean="0"/>
              <a:t>wire</a:t>
            </a:r>
            <a:r>
              <a:rPr lang="es-ES" sz="1200" i="1" dirty="0" smtClean="0"/>
              <a:t>. </a:t>
            </a:r>
            <a:r>
              <a:rPr lang="es-ES" sz="1200" i="1" dirty="0" err="1" smtClean="0"/>
              <a:t>Source</a:t>
            </a:r>
            <a:r>
              <a:rPr lang="es-ES" sz="1200" i="1" dirty="0"/>
              <a:t>: </a:t>
            </a:r>
            <a:r>
              <a:rPr lang="es-ES" sz="1200" i="1" dirty="0">
                <a:hlinkClick r:id="rId2"/>
              </a:rPr>
              <a:t>https://</a:t>
            </a:r>
            <a:r>
              <a:rPr lang="es-ES" sz="1200" i="1" dirty="0" smtClean="0">
                <a:hlinkClick r:id="rId2"/>
              </a:rPr>
              <a:t>www.brecogeek.com</a:t>
            </a:r>
            <a:r>
              <a:rPr lang="es-ES" sz="1200" i="1" dirty="0" smtClean="0"/>
              <a:t>  </a:t>
            </a:r>
            <a:endParaRPr lang="es-ES" sz="1200" i="1" dirty="0"/>
          </a:p>
        </p:txBody>
      </p:sp>
      <p:pic>
        <p:nvPicPr>
          <p:cNvPr id="103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4234" y="2636912"/>
            <a:ext cx="3681902" cy="20618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768291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a:spLocks noChangeArrowheads="1"/>
          </p:cNvSpPr>
          <p:nvPr/>
        </p:nvSpPr>
        <p:spPr bwMode="auto">
          <a:xfrm>
            <a:off x="251520" y="221158"/>
            <a:ext cx="55446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sz="1600" dirty="0">
                <a:solidFill>
                  <a:srgbClr val="C78A0D"/>
                </a:solidFill>
              </a:rPr>
              <a:t>4</a:t>
            </a:r>
            <a:r>
              <a:rPr lang="en-US" sz="1600" dirty="0" smtClean="0">
                <a:solidFill>
                  <a:srgbClr val="C78A0D"/>
                </a:solidFill>
              </a:rPr>
              <a:t>.- IDE INSTALLATION</a:t>
            </a:r>
            <a:endParaRPr lang="en-US" sz="1600" dirty="0">
              <a:solidFill>
                <a:srgbClr val="C78A0D"/>
              </a:solidFill>
            </a:endParaRPr>
          </a:p>
        </p:txBody>
      </p:sp>
      <p:sp>
        <p:nvSpPr>
          <p:cNvPr id="2" name="1 Rectángulo"/>
          <p:cNvSpPr/>
          <p:nvPr/>
        </p:nvSpPr>
        <p:spPr>
          <a:xfrm>
            <a:off x="827584" y="764704"/>
            <a:ext cx="7632848" cy="3416320"/>
          </a:xfrm>
          <a:prstGeom prst="rect">
            <a:avLst/>
          </a:prstGeom>
        </p:spPr>
        <p:txBody>
          <a:bodyPr wrap="square">
            <a:spAutoFit/>
          </a:bodyPr>
          <a:lstStyle/>
          <a:p>
            <a:pPr algn="just"/>
            <a:r>
              <a:rPr lang="en-US" b="1" dirty="0"/>
              <a:t>Power up your board.</a:t>
            </a:r>
          </a:p>
          <a:p>
            <a:pPr algn="just"/>
            <a:endParaRPr lang="en-US" dirty="0"/>
          </a:p>
          <a:p>
            <a:pPr algn="just"/>
            <a:r>
              <a:rPr lang="en-US" dirty="0"/>
              <a:t>The Arduino Uno, Mega, </a:t>
            </a:r>
            <a:r>
              <a:rPr lang="en-US" dirty="0" err="1"/>
              <a:t>Duemilanove</a:t>
            </a:r>
            <a:r>
              <a:rPr lang="en-US" dirty="0"/>
              <a:t> and Arduino Nano automatically draw power from either, the USB connection to the computer or an external power supply. If you are using an Arduino </a:t>
            </a:r>
            <a:r>
              <a:rPr lang="en-US" dirty="0" err="1"/>
              <a:t>Diecimila</a:t>
            </a:r>
            <a:r>
              <a:rPr lang="en-US" dirty="0"/>
              <a:t>, you have to make sure that the board is configured to draw power from the USB connection. The power source is selected with a jumper, a small piece of plastic that fits onto two of the three pins between the USB and power jacks. Check that it is on the two pins closest to the USB port.</a:t>
            </a:r>
          </a:p>
          <a:p>
            <a:pPr algn="just"/>
            <a:endParaRPr lang="en-US" dirty="0"/>
          </a:p>
          <a:p>
            <a:pPr algn="just"/>
            <a:r>
              <a:rPr lang="en-US" dirty="0"/>
              <a:t>Connect the Arduino board to your computer using the USB cable. The green power LED (labeled PWR) should glow.</a:t>
            </a:r>
            <a:endParaRPr lang="es-ES" dirty="0"/>
          </a:p>
        </p:txBody>
      </p:sp>
    </p:spTree>
    <p:extLst>
      <p:ext uri="{BB962C8B-B14F-4D97-AF65-F5344CB8AC3E}">
        <p14:creationId xmlns:p14="http://schemas.microsoft.com/office/powerpoint/2010/main" val="37581640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a:spLocks noChangeArrowheads="1"/>
          </p:cNvSpPr>
          <p:nvPr/>
        </p:nvSpPr>
        <p:spPr bwMode="auto">
          <a:xfrm>
            <a:off x="251520" y="221158"/>
            <a:ext cx="55446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sz="1600" dirty="0">
                <a:solidFill>
                  <a:srgbClr val="C78A0D"/>
                </a:solidFill>
              </a:rPr>
              <a:t>4</a:t>
            </a:r>
            <a:r>
              <a:rPr lang="en-US" sz="1600" dirty="0" smtClean="0">
                <a:solidFill>
                  <a:srgbClr val="C78A0D"/>
                </a:solidFill>
              </a:rPr>
              <a:t>.- IDE INSTALLATION</a:t>
            </a:r>
            <a:endParaRPr lang="en-US" sz="1600" dirty="0">
              <a:solidFill>
                <a:srgbClr val="C78A0D"/>
              </a:solidFill>
            </a:endParaRPr>
          </a:p>
        </p:txBody>
      </p:sp>
      <p:sp>
        <p:nvSpPr>
          <p:cNvPr id="3" name="2 Rectángulo"/>
          <p:cNvSpPr/>
          <p:nvPr/>
        </p:nvSpPr>
        <p:spPr>
          <a:xfrm>
            <a:off x="611560" y="692696"/>
            <a:ext cx="7704856" cy="1477328"/>
          </a:xfrm>
          <a:prstGeom prst="rect">
            <a:avLst/>
          </a:prstGeom>
        </p:spPr>
        <p:txBody>
          <a:bodyPr wrap="square">
            <a:spAutoFit/>
          </a:bodyPr>
          <a:lstStyle/>
          <a:p>
            <a:pPr algn="just"/>
            <a:r>
              <a:rPr lang="en-US" b="1" dirty="0"/>
              <a:t>Launch Arduino IDE.</a:t>
            </a:r>
          </a:p>
          <a:p>
            <a:pPr algn="just"/>
            <a:endParaRPr lang="en-US" dirty="0"/>
          </a:p>
          <a:p>
            <a:pPr algn="just"/>
            <a:r>
              <a:rPr lang="en-US" dirty="0"/>
              <a:t>After your Arduino IDE software is downloaded, you need to unzip the folder. Inside the folder, you can find the application icon with an infinity label (application.exe). Double-click the icon to start the IDE.</a:t>
            </a:r>
            <a:endParaRPr lang="es-E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6488" y="2250182"/>
            <a:ext cx="5715000" cy="3695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5 CuadroTexto"/>
          <p:cNvSpPr txBox="1"/>
          <p:nvPr/>
        </p:nvSpPr>
        <p:spPr>
          <a:xfrm>
            <a:off x="1975681" y="6021288"/>
            <a:ext cx="5192638" cy="461665"/>
          </a:xfrm>
          <a:prstGeom prst="rect">
            <a:avLst/>
          </a:prstGeom>
          <a:noFill/>
        </p:spPr>
        <p:txBody>
          <a:bodyPr wrap="square" rtlCol="0">
            <a:spAutoFit/>
          </a:bodyPr>
          <a:lstStyle/>
          <a:p>
            <a:pPr algn="ctr"/>
            <a:r>
              <a:rPr lang="es-ES" sz="1200" i="1" dirty="0" err="1" smtClean="0"/>
              <a:t>Arduino</a:t>
            </a:r>
            <a:r>
              <a:rPr lang="es-ES" sz="1200" i="1" dirty="0" smtClean="0"/>
              <a:t> </a:t>
            </a:r>
            <a:r>
              <a:rPr lang="es-ES" sz="1200" i="1" dirty="0" err="1" smtClean="0"/>
              <a:t>programing</a:t>
            </a:r>
            <a:r>
              <a:rPr lang="es-ES" sz="1200" i="1" dirty="0" smtClean="0"/>
              <a:t> </a:t>
            </a:r>
            <a:r>
              <a:rPr lang="es-ES" sz="1200" i="1" dirty="0" err="1" smtClean="0"/>
              <a:t>wire</a:t>
            </a:r>
            <a:r>
              <a:rPr lang="es-ES" sz="1200" i="1" dirty="0" smtClean="0"/>
              <a:t>. </a:t>
            </a:r>
            <a:r>
              <a:rPr lang="es-ES" sz="1200" i="1" dirty="0" err="1" smtClean="0"/>
              <a:t>Source</a:t>
            </a:r>
            <a:r>
              <a:rPr lang="es-ES" sz="1200" i="1" dirty="0"/>
              <a:t>: </a:t>
            </a:r>
            <a:r>
              <a:rPr lang="es-ES" sz="1200" i="1" dirty="0">
                <a:hlinkClick r:id="rId3"/>
              </a:rPr>
              <a:t>https://</a:t>
            </a:r>
            <a:r>
              <a:rPr lang="es-ES" sz="1200" i="1" dirty="0" smtClean="0">
                <a:hlinkClick r:id="rId3"/>
              </a:rPr>
              <a:t>www.tutorialspoint.com/arduino/arduino_installation.htm</a:t>
            </a:r>
            <a:r>
              <a:rPr lang="es-ES" sz="1200" i="1" dirty="0" smtClean="0"/>
              <a:t> </a:t>
            </a:r>
            <a:endParaRPr lang="es-ES" sz="1200" i="1" dirty="0"/>
          </a:p>
        </p:txBody>
      </p:sp>
    </p:spTree>
    <p:extLst>
      <p:ext uri="{BB962C8B-B14F-4D97-AF65-F5344CB8AC3E}">
        <p14:creationId xmlns:p14="http://schemas.microsoft.com/office/powerpoint/2010/main" val="35914304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a:spLocks noChangeArrowheads="1"/>
          </p:cNvSpPr>
          <p:nvPr/>
        </p:nvSpPr>
        <p:spPr bwMode="auto">
          <a:xfrm>
            <a:off x="251520" y="221158"/>
            <a:ext cx="55446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sz="1600" dirty="0">
                <a:solidFill>
                  <a:srgbClr val="C78A0D"/>
                </a:solidFill>
              </a:rPr>
              <a:t>4</a:t>
            </a:r>
            <a:r>
              <a:rPr lang="en-US" sz="1600" dirty="0" smtClean="0">
                <a:solidFill>
                  <a:srgbClr val="C78A0D"/>
                </a:solidFill>
              </a:rPr>
              <a:t>.- IDE INSTALLATION</a:t>
            </a:r>
            <a:endParaRPr lang="en-US" sz="1600" dirty="0">
              <a:solidFill>
                <a:srgbClr val="C78A0D"/>
              </a:solidFill>
            </a:endParaRPr>
          </a:p>
        </p:txBody>
      </p:sp>
      <p:sp>
        <p:nvSpPr>
          <p:cNvPr id="4" name="3 Rectángulo"/>
          <p:cNvSpPr/>
          <p:nvPr/>
        </p:nvSpPr>
        <p:spPr>
          <a:xfrm>
            <a:off x="737828" y="566363"/>
            <a:ext cx="7866620" cy="2031325"/>
          </a:xfrm>
          <a:prstGeom prst="rect">
            <a:avLst/>
          </a:prstGeom>
        </p:spPr>
        <p:txBody>
          <a:bodyPr wrap="square">
            <a:spAutoFit/>
          </a:bodyPr>
          <a:lstStyle/>
          <a:p>
            <a:r>
              <a:rPr lang="en-US" b="1" dirty="0"/>
              <a:t>Open your first project.</a:t>
            </a:r>
          </a:p>
          <a:p>
            <a:endParaRPr lang="en-US" dirty="0"/>
          </a:p>
          <a:p>
            <a:r>
              <a:rPr lang="en-US" dirty="0"/>
              <a:t>Once the software starts, you have two </a:t>
            </a:r>
            <a:r>
              <a:rPr lang="en-US" dirty="0" smtClean="0"/>
              <a:t>options:</a:t>
            </a:r>
            <a:endParaRPr lang="en-US" dirty="0"/>
          </a:p>
          <a:p>
            <a:r>
              <a:rPr lang="en-US" dirty="0" smtClean="0"/>
              <a:t>- Create </a:t>
            </a:r>
            <a:r>
              <a:rPr lang="en-US" dirty="0"/>
              <a:t>a new project.</a:t>
            </a:r>
          </a:p>
          <a:p>
            <a:r>
              <a:rPr lang="en-US" dirty="0" smtClean="0"/>
              <a:t>- Open </a:t>
            </a:r>
            <a:r>
              <a:rPr lang="en-US" dirty="0"/>
              <a:t>an existing project example.</a:t>
            </a:r>
          </a:p>
          <a:p>
            <a:endParaRPr lang="en-US" dirty="0" smtClean="0"/>
          </a:p>
          <a:p>
            <a:r>
              <a:rPr lang="en-US" dirty="0" smtClean="0"/>
              <a:t>To </a:t>
            </a:r>
            <a:r>
              <a:rPr lang="en-US" dirty="0"/>
              <a:t>create a new project, select File → New.</a:t>
            </a:r>
            <a:endParaRPr lang="es-ES" dirty="0"/>
          </a:p>
        </p:txBody>
      </p:sp>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2597688"/>
            <a:ext cx="5715000" cy="3695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8 CuadroTexto"/>
          <p:cNvSpPr txBox="1"/>
          <p:nvPr/>
        </p:nvSpPr>
        <p:spPr>
          <a:xfrm>
            <a:off x="1975681" y="6293388"/>
            <a:ext cx="5192638" cy="461665"/>
          </a:xfrm>
          <a:prstGeom prst="rect">
            <a:avLst/>
          </a:prstGeom>
          <a:noFill/>
        </p:spPr>
        <p:txBody>
          <a:bodyPr wrap="square" rtlCol="0">
            <a:spAutoFit/>
          </a:bodyPr>
          <a:lstStyle/>
          <a:p>
            <a:pPr algn="ctr"/>
            <a:r>
              <a:rPr lang="es-ES" sz="1200" i="1" dirty="0" err="1" smtClean="0"/>
              <a:t>Arduino</a:t>
            </a:r>
            <a:r>
              <a:rPr lang="es-ES" sz="1200" i="1" dirty="0" smtClean="0"/>
              <a:t> </a:t>
            </a:r>
            <a:r>
              <a:rPr lang="es-ES" sz="1200" i="1" dirty="0" err="1" smtClean="0"/>
              <a:t>programing</a:t>
            </a:r>
            <a:r>
              <a:rPr lang="es-ES" sz="1200" i="1" dirty="0" smtClean="0"/>
              <a:t> </a:t>
            </a:r>
            <a:r>
              <a:rPr lang="es-ES" sz="1200" i="1" dirty="0" err="1" smtClean="0"/>
              <a:t>wire</a:t>
            </a:r>
            <a:r>
              <a:rPr lang="es-ES" sz="1200" i="1" dirty="0" smtClean="0"/>
              <a:t>. </a:t>
            </a:r>
            <a:r>
              <a:rPr lang="es-ES" sz="1200" i="1" dirty="0" err="1" smtClean="0"/>
              <a:t>Source</a:t>
            </a:r>
            <a:r>
              <a:rPr lang="es-ES" sz="1200" i="1" dirty="0"/>
              <a:t>: </a:t>
            </a:r>
            <a:r>
              <a:rPr lang="es-ES" sz="1200" i="1" dirty="0">
                <a:hlinkClick r:id="rId3"/>
              </a:rPr>
              <a:t>https://</a:t>
            </a:r>
            <a:r>
              <a:rPr lang="es-ES" sz="1200" i="1" dirty="0" smtClean="0">
                <a:hlinkClick r:id="rId3"/>
              </a:rPr>
              <a:t>www.tutorialspoint.com/arduino/arduino_installation.htm</a:t>
            </a:r>
            <a:r>
              <a:rPr lang="es-ES" sz="1200" i="1" dirty="0" smtClean="0"/>
              <a:t> </a:t>
            </a:r>
            <a:endParaRPr lang="es-ES" sz="1200" i="1" dirty="0"/>
          </a:p>
        </p:txBody>
      </p:sp>
    </p:spTree>
    <p:extLst>
      <p:ext uri="{BB962C8B-B14F-4D97-AF65-F5344CB8AC3E}">
        <p14:creationId xmlns:p14="http://schemas.microsoft.com/office/powerpoint/2010/main" val="36048985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a:spLocks noChangeArrowheads="1"/>
          </p:cNvSpPr>
          <p:nvPr/>
        </p:nvSpPr>
        <p:spPr bwMode="auto">
          <a:xfrm>
            <a:off x="251520" y="221158"/>
            <a:ext cx="55446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sz="1600" dirty="0">
                <a:solidFill>
                  <a:srgbClr val="C78A0D"/>
                </a:solidFill>
              </a:rPr>
              <a:t>4</a:t>
            </a:r>
            <a:r>
              <a:rPr lang="en-US" sz="1600" dirty="0" smtClean="0">
                <a:solidFill>
                  <a:srgbClr val="C78A0D"/>
                </a:solidFill>
              </a:rPr>
              <a:t>.- IDE INSTALLATION</a:t>
            </a:r>
            <a:endParaRPr lang="en-US" sz="1600" dirty="0">
              <a:solidFill>
                <a:srgbClr val="C78A0D"/>
              </a:solidFill>
            </a:endParaRPr>
          </a:p>
        </p:txBody>
      </p:sp>
      <p:sp>
        <p:nvSpPr>
          <p:cNvPr id="4" name="3 Rectángulo"/>
          <p:cNvSpPr/>
          <p:nvPr/>
        </p:nvSpPr>
        <p:spPr>
          <a:xfrm>
            <a:off x="737828" y="566363"/>
            <a:ext cx="7866620" cy="923330"/>
          </a:xfrm>
          <a:prstGeom prst="rect">
            <a:avLst/>
          </a:prstGeom>
        </p:spPr>
        <p:txBody>
          <a:bodyPr wrap="square">
            <a:spAutoFit/>
          </a:bodyPr>
          <a:lstStyle/>
          <a:p>
            <a:r>
              <a:rPr lang="en-US" b="1" dirty="0"/>
              <a:t>Open your first project.</a:t>
            </a:r>
          </a:p>
          <a:p>
            <a:endParaRPr lang="en-US" dirty="0" smtClean="0"/>
          </a:p>
          <a:p>
            <a:r>
              <a:rPr lang="en-US" dirty="0"/>
              <a:t>To open an existing project example, select File → Example → Basics → Blink.</a:t>
            </a:r>
            <a:endParaRPr lang="en-US"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8088" y="1772816"/>
            <a:ext cx="5715000" cy="4095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CuadroTexto"/>
          <p:cNvSpPr txBox="1"/>
          <p:nvPr/>
        </p:nvSpPr>
        <p:spPr>
          <a:xfrm>
            <a:off x="1959269" y="6109522"/>
            <a:ext cx="5192638" cy="461665"/>
          </a:xfrm>
          <a:prstGeom prst="rect">
            <a:avLst/>
          </a:prstGeom>
          <a:noFill/>
        </p:spPr>
        <p:txBody>
          <a:bodyPr wrap="square" rtlCol="0">
            <a:spAutoFit/>
          </a:bodyPr>
          <a:lstStyle/>
          <a:p>
            <a:pPr algn="ctr"/>
            <a:r>
              <a:rPr lang="es-ES" sz="1200" i="1" dirty="0" err="1" smtClean="0"/>
              <a:t>Arduino</a:t>
            </a:r>
            <a:r>
              <a:rPr lang="es-ES" sz="1200" i="1" dirty="0" smtClean="0"/>
              <a:t> </a:t>
            </a:r>
            <a:r>
              <a:rPr lang="es-ES" sz="1200" i="1" dirty="0" err="1" smtClean="0"/>
              <a:t>programing</a:t>
            </a:r>
            <a:r>
              <a:rPr lang="es-ES" sz="1200" i="1" dirty="0" smtClean="0"/>
              <a:t> </a:t>
            </a:r>
            <a:r>
              <a:rPr lang="es-ES" sz="1200" i="1" dirty="0" err="1" smtClean="0"/>
              <a:t>wire</a:t>
            </a:r>
            <a:r>
              <a:rPr lang="es-ES" sz="1200" i="1" dirty="0" smtClean="0"/>
              <a:t>. </a:t>
            </a:r>
            <a:r>
              <a:rPr lang="es-ES" sz="1200" i="1" dirty="0" err="1" smtClean="0"/>
              <a:t>Source</a:t>
            </a:r>
            <a:r>
              <a:rPr lang="es-ES" sz="1200" i="1" dirty="0"/>
              <a:t>: </a:t>
            </a:r>
            <a:r>
              <a:rPr lang="es-ES" sz="1200" i="1" dirty="0">
                <a:hlinkClick r:id="rId3"/>
              </a:rPr>
              <a:t>https://</a:t>
            </a:r>
            <a:r>
              <a:rPr lang="es-ES" sz="1200" i="1" dirty="0" smtClean="0">
                <a:hlinkClick r:id="rId3"/>
              </a:rPr>
              <a:t>www.tutorialspoint.com/arduino/arduino_installation.htm</a:t>
            </a:r>
            <a:r>
              <a:rPr lang="es-ES" sz="1200" i="1" dirty="0" smtClean="0"/>
              <a:t> </a:t>
            </a:r>
            <a:endParaRPr lang="es-ES" sz="1200" i="1" dirty="0"/>
          </a:p>
        </p:txBody>
      </p:sp>
    </p:spTree>
    <p:extLst>
      <p:ext uri="{BB962C8B-B14F-4D97-AF65-F5344CB8AC3E}">
        <p14:creationId xmlns:p14="http://schemas.microsoft.com/office/powerpoint/2010/main" val="35397212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a:spLocks noChangeArrowheads="1"/>
          </p:cNvSpPr>
          <p:nvPr/>
        </p:nvSpPr>
        <p:spPr bwMode="auto">
          <a:xfrm>
            <a:off x="251520" y="221158"/>
            <a:ext cx="55446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sz="1600" dirty="0">
                <a:solidFill>
                  <a:srgbClr val="C78A0D"/>
                </a:solidFill>
              </a:rPr>
              <a:t>4</a:t>
            </a:r>
            <a:r>
              <a:rPr lang="en-US" sz="1600" dirty="0" smtClean="0">
                <a:solidFill>
                  <a:srgbClr val="C78A0D"/>
                </a:solidFill>
              </a:rPr>
              <a:t>.- IDE INSTALLATION</a:t>
            </a:r>
            <a:endParaRPr lang="en-US" sz="1600" dirty="0">
              <a:solidFill>
                <a:srgbClr val="C78A0D"/>
              </a:solidFill>
            </a:endParaRPr>
          </a:p>
        </p:txBody>
      </p:sp>
      <p:sp>
        <p:nvSpPr>
          <p:cNvPr id="2" name="1 Rectángulo"/>
          <p:cNvSpPr/>
          <p:nvPr/>
        </p:nvSpPr>
        <p:spPr>
          <a:xfrm>
            <a:off x="611560" y="692696"/>
            <a:ext cx="3384376" cy="3139321"/>
          </a:xfrm>
          <a:prstGeom prst="rect">
            <a:avLst/>
          </a:prstGeom>
        </p:spPr>
        <p:txBody>
          <a:bodyPr wrap="square">
            <a:spAutoFit/>
          </a:bodyPr>
          <a:lstStyle/>
          <a:p>
            <a:r>
              <a:rPr lang="en-US" b="1" dirty="0"/>
              <a:t> Select your Arduino board.</a:t>
            </a:r>
          </a:p>
          <a:p>
            <a:endParaRPr lang="en-US" dirty="0"/>
          </a:p>
          <a:p>
            <a:r>
              <a:rPr lang="en-US" dirty="0"/>
              <a:t>To avoid any error while uploading your program to the board, you must select the correct Arduino board name, which matches with the board connected to your computer.</a:t>
            </a:r>
          </a:p>
          <a:p>
            <a:endParaRPr lang="en-US" dirty="0"/>
          </a:p>
          <a:p>
            <a:r>
              <a:rPr lang="en-US" dirty="0"/>
              <a:t>Go to Tools → Board and select your board.</a:t>
            </a:r>
            <a:endParaRPr lang="es-ES"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5936" y="1263523"/>
            <a:ext cx="4369668" cy="45517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7 CuadroTexto"/>
          <p:cNvSpPr txBox="1"/>
          <p:nvPr/>
        </p:nvSpPr>
        <p:spPr>
          <a:xfrm>
            <a:off x="3584451" y="5878689"/>
            <a:ext cx="5192638" cy="461665"/>
          </a:xfrm>
          <a:prstGeom prst="rect">
            <a:avLst/>
          </a:prstGeom>
          <a:noFill/>
        </p:spPr>
        <p:txBody>
          <a:bodyPr wrap="square" rtlCol="0">
            <a:spAutoFit/>
          </a:bodyPr>
          <a:lstStyle/>
          <a:p>
            <a:pPr algn="ctr"/>
            <a:r>
              <a:rPr lang="es-ES" sz="1200" i="1" dirty="0" err="1" smtClean="0"/>
              <a:t>Arduino</a:t>
            </a:r>
            <a:r>
              <a:rPr lang="es-ES" sz="1200" i="1" dirty="0" smtClean="0"/>
              <a:t> </a:t>
            </a:r>
            <a:r>
              <a:rPr lang="es-ES" sz="1200" i="1" dirty="0" err="1" smtClean="0"/>
              <a:t>programing</a:t>
            </a:r>
            <a:r>
              <a:rPr lang="es-ES" sz="1200" i="1" dirty="0" smtClean="0"/>
              <a:t> </a:t>
            </a:r>
            <a:r>
              <a:rPr lang="es-ES" sz="1200" i="1" dirty="0" err="1" smtClean="0"/>
              <a:t>wire</a:t>
            </a:r>
            <a:r>
              <a:rPr lang="es-ES" sz="1200" i="1" dirty="0" smtClean="0"/>
              <a:t>. </a:t>
            </a:r>
            <a:r>
              <a:rPr lang="es-ES" sz="1200" i="1" dirty="0" err="1" smtClean="0"/>
              <a:t>Source</a:t>
            </a:r>
            <a:r>
              <a:rPr lang="es-ES" sz="1200" i="1" dirty="0"/>
              <a:t>: </a:t>
            </a:r>
            <a:r>
              <a:rPr lang="es-ES" sz="1200" i="1" dirty="0">
                <a:hlinkClick r:id="rId3"/>
              </a:rPr>
              <a:t>https://</a:t>
            </a:r>
            <a:r>
              <a:rPr lang="es-ES" sz="1200" i="1" dirty="0" smtClean="0">
                <a:hlinkClick r:id="rId3"/>
              </a:rPr>
              <a:t>www.tutorialspoint.com/arduino/arduino_installation.htm</a:t>
            </a:r>
            <a:r>
              <a:rPr lang="es-ES" sz="1200" i="1" dirty="0" smtClean="0"/>
              <a:t> </a:t>
            </a:r>
            <a:endParaRPr lang="es-ES" sz="1200" i="1" dirty="0"/>
          </a:p>
        </p:txBody>
      </p:sp>
    </p:spTree>
    <p:extLst>
      <p:ext uri="{BB962C8B-B14F-4D97-AF65-F5344CB8AC3E}">
        <p14:creationId xmlns:p14="http://schemas.microsoft.com/office/powerpoint/2010/main" val="12081758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a:spLocks noChangeArrowheads="1"/>
          </p:cNvSpPr>
          <p:nvPr/>
        </p:nvSpPr>
        <p:spPr bwMode="auto">
          <a:xfrm>
            <a:off x="251520" y="221158"/>
            <a:ext cx="55446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sz="1600" dirty="0">
                <a:solidFill>
                  <a:srgbClr val="C78A0D"/>
                </a:solidFill>
              </a:rPr>
              <a:t>4</a:t>
            </a:r>
            <a:r>
              <a:rPr lang="en-US" sz="1600" dirty="0" smtClean="0">
                <a:solidFill>
                  <a:srgbClr val="C78A0D"/>
                </a:solidFill>
              </a:rPr>
              <a:t>.- IDE INSTALLATION</a:t>
            </a:r>
            <a:endParaRPr lang="en-US" sz="1600" dirty="0">
              <a:solidFill>
                <a:srgbClr val="C78A0D"/>
              </a:solidFill>
            </a:endParaRPr>
          </a:p>
        </p:txBody>
      </p:sp>
      <p:sp>
        <p:nvSpPr>
          <p:cNvPr id="8" name="7 CuadroTexto"/>
          <p:cNvSpPr txBox="1"/>
          <p:nvPr/>
        </p:nvSpPr>
        <p:spPr>
          <a:xfrm>
            <a:off x="3917470" y="5945683"/>
            <a:ext cx="5192638" cy="461665"/>
          </a:xfrm>
          <a:prstGeom prst="rect">
            <a:avLst/>
          </a:prstGeom>
          <a:noFill/>
        </p:spPr>
        <p:txBody>
          <a:bodyPr wrap="square" rtlCol="0">
            <a:spAutoFit/>
          </a:bodyPr>
          <a:lstStyle/>
          <a:p>
            <a:pPr algn="ctr"/>
            <a:r>
              <a:rPr lang="es-ES" sz="1200" i="1" dirty="0" err="1" smtClean="0"/>
              <a:t>Arduino</a:t>
            </a:r>
            <a:r>
              <a:rPr lang="es-ES" sz="1200" i="1" dirty="0" smtClean="0"/>
              <a:t> </a:t>
            </a:r>
            <a:r>
              <a:rPr lang="es-ES" sz="1200" i="1" dirty="0" err="1" smtClean="0"/>
              <a:t>programing</a:t>
            </a:r>
            <a:r>
              <a:rPr lang="es-ES" sz="1200" i="1" dirty="0" smtClean="0"/>
              <a:t> </a:t>
            </a:r>
            <a:r>
              <a:rPr lang="es-ES" sz="1200" i="1" dirty="0" err="1" smtClean="0"/>
              <a:t>wire</a:t>
            </a:r>
            <a:r>
              <a:rPr lang="es-ES" sz="1200" i="1" dirty="0" smtClean="0"/>
              <a:t>. </a:t>
            </a:r>
            <a:r>
              <a:rPr lang="es-ES" sz="1200" i="1" dirty="0" err="1" smtClean="0"/>
              <a:t>Source</a:t>
            </a:r>
            <a:r>
              <a:rPr lang="es-ES" sz="1200" i="1" dirty="0"/>
              <a:t>: </a:t>
            </a:r>
            <a:r>
              <a:rPr lang="es-ES" sz="1200" i="1" dirty="0">
                <a:hlinkClick r:id="rId2"/>
              </a:rPr>
              <a:t>https://</a:t>
            </a:r>
            <a:r>
              <a:rPr lang="es-ES" sz="1200" i="1" dirty="0" smtClean="0">
                <a:hlinkClick r:id="rId2"/>
              </a:rPr>
              <a:t>www.tutorialspoint.com/arduino/arduino_installation.htm</a:t>
            </a:r>
            <a:r>
              <a:rPr lang="es-ES" sz="1200" i="1" dirty="0" smtClean="0"/>
              <a:t> </a:t>
            </a:r>
            <a:endParaRPr lang="es-ES" sz="1200" i="1" dirty="0"/>
          </a:p>
        </p:txBody>
      </p:sp>
      <p:sp>
        <p:nvSpPr>
          <p:cNvPr id="3" name="2 Rectángulo"/>
          <p:cNvSpPr/>
          <p:nvPr/>
        </p:nvSpPr>
        <p:spPr>
          <a:xfrm>
            <a:off x="683568" y="578377"/>
            <a:ext cx="3894770" cy="3416320"/>
          </a:xfrm>
          <a:prstGeom prst="rect">
            <a:avLst/>
          </a:prstGeom>
        </p:spPr>
        <p:txBody>
          <a:bodyPr wrap="square">
            <a:spAutoFit/>
          </a:bodyPr>
          <a:lstStyle/>
          <a:p>
            <a:r>
              <a:rPr lang="en-US" b="1" dirty="0"/>
              <a:t>Select your serial port.</a:t>
            </a:r>
          </a:p>
          <a:p>
            <a:endParaRPr lang="en-US" dirty="0"/>
          </a:p>
          <a:p>
            <a:r>
              <a:rPr lang="en-US" dirty="0"/>
              <a:t>Select the serial device of the Arduino board. Go to Tools → Serial Port menu. This is likely to be COM3 or higher (COM1 and COM2 are usually reserved for hardware serial ports). To find out, you can disconnect your Arduino board and re-open the menu, the entry that disappears should be of the Arduino board. Reconnect the board and select that serial port.</a:t>
            </a:r>
            <a:endParaRPr lang="es-ES" dirty="0"/>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8338" y="1161142"/>
            <a:ext cx="3988444" cy="47845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6647160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a:spLocks noChangeArrowheads="1"/>
          </p:cNvSpPr>
          <p:nvPr/>
        </p:nvSpPr>
        <p:spPr bwMode="auto">
          <a:xfrm>
            <a:off x="251520" y="221158"/>
            <a:ext cx="55446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sz="1600" dirty="0">
                <a:solidFill>
                  <a:srgbClr val="C78A0D"/>
                </a:solidFill>
              </a:rPr>
              <a:t>4</a:t>
            </a:r>
            <a:r>
              <a:rPr lang="en-US" sz="1600" dirty="0" smtClean="0">
                <a:solidFill>
                  <a:srgbClr val="C78A0D"/>
                </a:solidFill>
              </a:rPr>
              <a:t>.- IDE INSTALLATION</a:t>
            </a:r>
            <a:endParaRPr lang="en-US" sz="1600" dirty="0">
              <a:solidFill>
                <a:srgbClr val="C78A0D"/>
              </a:solidFill>
            </a:endParaRPr>
          </a:p>
        </p:txBody>
      </p:sp>
      <p:sp>
        <p:nvSpPr>
          <p:cNvPr id="8" name="7 CuadroTexto"/>
          <p:cNvSpPr txBox="1"/>
          <p:nvPr/>
        </p:nvSpPr>
        <p:spPr>
          <a:xfrm>
            <a:off x="3801365" y="3463889"/>
            <a:ext cx="5192638" cy="461665"/>
          </a:xfrm>
          <a:prstGeom prst="rect">
            <a:avLst/>
          </a:prstGeom>
          <a:noFill/>
        </p:spPr>
        <p:txBody>
          <a:bodyPr wrap="square" rtlCol="0">
            <a:spAutoFit/>
          </a:bodyPr>
          <a:lstStyle/>
          <a:p>
            <a:pPr algn="ctr"/>
            <a:r>
              <a:rPr lang="es-ES" sz="1200" i="1" dirty="0" err="1" smtClean="0"/>
              <a:t>Arduino</a:t>
            </a:r>
            <a:r>
              <a:rPr lang="es-ES" sz="1200" i="1" dirty="0" smtClean="0"/>
              <a:t> </a:t>
            </a:r>
            <a:r>
              <a:rPr lang="es-ES" sz="1200" i="1" dirty="0" err="1" smtClean="0"/>
              <a:t>programing</a:t>
            </a:r>
            <a:r>
              <a:rPr lang="es-ES" sz="1200" i="1" dirty="0" smtClean="0"/>
              <a:t> </a:t>
            </a:r>
            <a:r>
              <a:rPr lang="es-ES" sz="1200" i="1" dirty="0" err="1" smtClean="0"/>
              <a:t>wire</a:t>
            </a:r>
            <a:r>
              <a:rPr lang="es-ES" sz="1200" i="1" dirty="0" smtClean="0"/>
              <a:t>. </a:t>
            </a:r>
            <a:r>
              <a:rPr lang="es-ES" sz="1200" i="1" dirty="0" err="1" smtClean="0"/>
              <a:t>Source</a:t>
            </a:r>
            <a:r>
              <a:rPr lang="es-ES" sz="1200" i="1" dirty="0"/>
              <a:t>: </a:t>
            </a:r>
            <a:r>
              <a:rPr lang="es-ES" sz="1200" i="1" dirty="0">
                <a:hlinkClick r:id="rId2"/>
              </a:rPr>
              <a:t>https://</a:t>
            </a:r>
            <a:r>
              <a:rPr lang="es-ES" sz="1200" i="1" dirty="0" smtClean="0">
                <a:hlinkClick r:id="rId2"/>
              </a:rPr>
              <a:t>www.tutorialspoint.com/arduino/arduino_installation.htm</a:t>
            </a:r>
            <a:r>
              <a:rPr lang="es-ES" sz="1200" i="1" dirty="0" smtClean="0"/>
              <a:t> </a:t>
            </a:r>
            <a:endParaRPr lang="es-ES" sz="1200" i="1" dirty="0"/>
          </a:p>
        </p:txBody>
      </p:sp>
      <p:sp>
        <p:nvSpPr>
          <p:cNvPr id="2" name="1 Rectángulo"/>
          <p:cNvSpPr/>
          <p:nvPr/>
        </p:nvSpPr>
        <p:spPr>
          <a:xfrm>
            <a:off x="539552" y="644495"/>
            <a:ext cx="7920880" cy="923330"/>
          </a:xfrm>
          <a:prstGeom prst="rect">
            <a:avLst/>
          </a:prstGeom>
        </p:spPr>
        <p:txBody>
          <a:bodyPr wrap="square">
            <a:spAutoFit/>
          </a:bodyPr>
          <a:lstStyle/>
          <a:p>
            <a:r>
              <a:rPr lang="en-US" b="1" dirty="0"/>
              <a:t>Upload the program to your board.</a:t>
            </a:r>
          </a:p>
          <a:p>
            <a:r>
              <a:rPr lang="en-US" dirty="0" smtClean="0"/>
              <a:t>Before </a:t>
            </a:r>
            <a:r>
              <a:rPr lang="en-US" dirty="0"/>
              <a:t>explaining how we can upload our program to the board, we must demonstrate the function of each symbol appearing in the Arduino IDE toolbar.</a:t>
            </a:r>
            <a:endParaRPr lang="es-ES" dirty="0"/>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1440" y="1567825"/>
            <a:ext cx="4392488" cy="18727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Rectángulo"/>
          <p:cNvSpPr/>
          <p:nvPr/>
        </p:nvSpPr>
        <p:spPr>
          <a:xfrm>
            <a:off x="611560" y="1700808"/>
            <a:ext cx="3708412" cy="2800767"/>
          </a:xfrm>
          <a:prstGeom prst="rect">
            <a:avLst/>
          </a:prstGeom>
        </p:spPr>
        <p:txBody>
          <a:bodyPr wrap="square">
            <a:spAutoFit/>
          </a:bodyPr>
          <a:lstStyle/>
          <a:p>
            <a:r>
              <a:rPr lang="en-US" sz="1600" dirty="0"/>
              <a:t>A − Used to check if there is any compilation error.</a:t>
            </a:r>
          </a:p>
          <a:p>
            <a:r>
              <a:rPr lang="en-US" sz="1600" dirty="0" smtClean="0"/>
              <a:t>B </a:t>
            </a:r>
            <a:r>
              <a:rPr lang="en-US" sz="1600" dirty="0"/>
              <a:t>− Used to upload a program to the Arduino board.</a:t>
            </a:r>
          </a:p>
          <a:p>
            <a:r>
              <a:rPr lang="en-US" sz="1600" dirty="0" smtClean="0"/>
              <a:t>C </a:t>
            </a:r>
            <a:r>
              <a:rPr lang="en-US" sz="1600" dirty="0"/>
              <a:t>− Shortcut used to create a new sketch.</a:t>
            </a:r>
          </a:p>
          <a:p>
            <a:r>
              <a:rPr lang="en-US" sz="1600" dirty="0" smtClean="0"/>
              <a:t>D </a:t>
            </a:r>
            <a:r>
              <a:rPr lang="en-US" sz="1600" dirty="0"/>
              <a:t>− Used to directly open one of the example sketch.</a:t>
            </a:r>
          </a:p>
          <a:p>
            <a:r>
              <a:rPr lang="en-US" sz="1600" dirty="0" smtClean="0"/>
              <a:t>E </a:t>
            </a:r>
            <a:r>
              <a:rPr lang="en-US" sz="1600" dirty="0"/>
              <a:t>− Used to save your sketch.</a:t>
            </a:r>
          </a:p>
          <a:p>
            <a:r>
              <a:rPr lang="en-US" sz="1600" dirty="0" smtClean="0"/>
              <a:t>F </a:t>
            </a:r>
            <a:r>
              <a:rPr lang="en-US" sz="1600" dirty="0"/>
              <a:t>− Serial monitor used to receive serial data from the board and send the serial data to the board</a:t>
            </a:r>
            <a:r>
              <a:rPr lang="en-US" sz="1600" dirty="0" smtClean="0"/>
              <a:t>.</a:t>
            </a:r>
            <a:endParaRPr lang="en-US" sz="1600" dirty="0"/>
          </a:p>
        </p:txBody>
      </p:sp>
      <p:sp>
        <p:nvSpPr>
          <p:cNvPr id="9" name="8 Rectángulo"/>
          <p:cNvSpPr/>
          <p:nvPr/>
        </p:nvSpPr>
        <p:spPr>
          <a:xfrm>
            <a:off x="519452" y="4758242"/>
            <a:ext cx="7940980" cy="923330"/>
          </a:xfrm>
          <a:prstGeom prst="rect">
            <a:avLst/>
          </a:prstGeom>
        </p:spPr>
        <p:txBody>
          <a:bodyPr wrap="square">
            <a:spAutoFit/>
          </a:bodyPr>
          <a:lstStyle/>
          <a:p>
            <a:r>
              <a:rPr lang="en-US" dirty="0" smtClean="0"/>
              <a:t>Now</a:t>
            </a:r>
            <a:r>
              <a:rPr lang="en-US" dirty="0"/>
              <a:t>, simply click the "Upload" button in the environment. Wait a few seconds; you will see the RX and TX LEDs on the board, flashing. If the upload is successful, the message "Done uploading" will appear in the status bar</a:t>
            </a:r>
            <a:endParaRPr lang="es-ES" dirty="0"/>
          </a:p>
        </p:txBody>
      </p:sp>
    </p:spTree>
    <p:extLst>
      <p:ext uri="{BB962C8B-B14F-4D97-AF65-F5344CB8AC3E}">
        <p14:creationId xmlns:p14="http://schemas.microsoft.com/office/powerpoint/2010/main" val="40139661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a:spLocks noChangeArrowheads="1"/>
          </p:cNvSpPr>
          <p:nvPr/>
        </p:nvSpPr>
        <p:spPr bwMode="auto">
          <a:xfrm>
            <a:off x="251520" y="221158"/>
            <a:ext cx="55446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sz="1600" dirty="0" smtClean="0">
                <a:solidFill>
                  <a:srgbClr val="C78A0D"/>
                </a:solidFill>
              </a:rPr>
              <a:t>5.- PROGRAM STRUCTURE</a:t>
            </a:r>
            <a:endParaRPr lang="en-US" sz="1600" dirty="0">
              <a:solidFill>
                <a:srgbClr val="C78A0D"/>
              </a:solidFill>
            </a:endParaRPr>
          </a:p>
        </p:txBody>
      </p:sp>
      <p:sp>
        <p:nvSpPr>
          <p:cNvPr id="4" name="3 Rectángulo"/>
          <p:cNvSpPr/>
          <p:nvPr/>
        </p:nvSpPr>
        <p:spPr>
          <a:xfrm>
            <a:off x="539552" y="562635"/>
            <a:ext cx="7704856" cy="2308324"/>
          </a:xfrm>
          <a:prstGeom prst="rect">
            <a:avLst/>
          </a:prstGeom>
        </p:spPr>
        <p:txBody>
          <a:bodyPr wrap="square">
            <a:spAutoFit/>
          </a:bodyPr>
          <a:lstStyle/>
          <a:p>
            <a:pPr algn="just"/>
            <a:r>
              <a:rPr lang="en-US" dirty="0"/>
              <a:t>Arduino programs can be divided in three main parts: Structure, Values (variables and constants), and Functions. In this tutorial, we will learn about the Arduino software program, step by step, and how we can write the program without any syntax or compilation error.</a:t>
            </a:r>
          </a:p>
          <a:p>
            <a:pPr algn="just"/>
            <a:endParaRPr lang="en-US" dirty="0"/>
          </a:p>
          <a:p>
            <a:pPr algn="just"/>
            <a:r>
              <a:rPr lang="en-US" dirty="0"/>
              <a:t>Let us start with the Structure. Software structure consist of two main </a:t>
            </a:r>
            <a:r>
              <a:rPr lang="en-US" dirty="0" smtClean="0"/>
              <a:t>functions:</a:t>
            </a:r>
            <a:endParaRPr lang="en-US" dirty="0"/>
          </a:p>
          <a:p>
            <a:pPr algn="just"/>
            <a:r>
              <a:rPr lang="en-US" dirty="0" smtClean="0"/>
              <a:t>   Setup</a:t>
            </a:r>
            <a:r>
              <a:rPr lang="en-US" dirty="0"/>
              <a:t>( ) function</a:t>
            </a:r>
          </a:p>
          <a:p>
            <a:pPr algn="just"/>
            <a:r>
              <a:rPr lang="en-US" dirty="0" smtClean="0"/>
              <a:t>   Loop</a:t>
            </a:r>
            <a:r>
              <a:rPr lang="en-US" dirty="0"/>
              <a:t>( ) function</a:t>
            </a:r>
            <a:endParaRPr lang="es-ES"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968" y="2588835"/>
            <a:ext cx="2849767" cy="37924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8 CuadroTexto"/>
          <p:cNvSpPr txBox="1"/>
          <p:nvPr/>
        </p:nvSpPr>
        <p:spPr>
          <a:xfrm>
            <a:off x="2123728" y="6403032"/>
            <a:ext cx="5192638" cy="461665"/>
          </a:xfrm>
          <a:prstGeom prst="rect">
            <a:avLst/>
          </a:prstGeom>
          <a:noFill/>
        </p:spPr>
        <p:txBody>
          <a:bodyPr wrap="square" rtlCol="0">
            <a:spAutoFit/>
          </a:bodyPr>
          <a:lstStyle/>
          <a:p>
            <a:pPr algn="ctr"/>
            <a:r>
              <a:rPr lang="es-ES" sz="1200" i="1" dirty="0" err="1" smtClean="0"/>
              <a:t>Program</a:t>
            </a:r>
            <a:r>
              <a:rPr lang="es-ES" sz="1200" i="1" dirty="0" smtClean="0"/>
              <a:t> </a:t>
            </a:r>
            <a:r>
              <a:rPr lang="es-ES" sz="1200" i="1" dirty="0" err="1" smtClean="0"/>
              <a:t>structure</a:t>
            </a:r>
            <a:r>
              <a:rPr lang="es-ES" sz="1200" i="1" dirty="0" smtClean="0"/>
              <a:t>.</a:t>
            </a:r>
          </a:p>
          <a:p>
            <a:pPr algn="ctr"/>
            <a:r>
              <a:rPr lang="es-ES" sz="1200" i="1" dirty="0" smtClean="0"/>
              <a:t> </a:t>
            </a:r>
            <a:r>
              <a:rPr lang="es-ES" sz="1200" i="1" dirty="0" err="1" smtClean="0"/>
              <a:t>Source</a:t>
            </a:r>
            <a:r>
              <a:rPr lang="es-ES" sz="1200" i="1" dirty="0"/>
              <a:t>: </a:t>
            </a:r>
            <a:r>
              <a:rPr lang="es-ES" sz="1200" i="1" dirty="0">
                <a:hlinkClick r:id="rId3"/>
              </a:rPr>
              <a:t>https://</a:t>
            </a:r>
            <a:r>
              <a:rPr lang="es-ES" sz="1200" i="1" dirty="0" smtClean="0">
                <a:hlinkClick r:id="rId3"/>
              </a:rPr>
              <a:t>www.tutorialspoint.com/arduino/arduino_installation.htm</a:t>
            </a:r>
            <a:r>
              <a:rPr lang="es-ES" sz="1200" i="1" dirty="0" smtClean="0"/>
              <a:t> </a:t>
            </a:r>
            <a:endParaRPr lang="es-ES" sz="1200" i="1" dirty="0"/>
          </a:p>
        </p:txBody>
      </p:sp>
    </p:spTree>
    <p:extLst>
      <p:ext uri="{BB962C8B-B14F-4D97-AF65-F5344CB8AC3E}">
        <p14:creationId xmlns:p14="http://schemas.microsoft.com/office/powerpoint/2010/main" val="1298835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a:spLocks noChangeArrowheads="1"/>
          </p:cNvSpPr>
          <p:nvPr/>
        </p:nvSpPr>
        <p:spPr bwMode="auto">
          <a:xfrm>
            <a:off x="251520" y="221158"/>
            <a:ext cx="55446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sz="1600" dirty="0" smtClean="0">
                <a:solidFill>
                  <a:srgbClr val="C78A0D"/>
                </a:solidFill>
              </a:rPr>
              <a:t>5.- PROGRAM STRUCTURE</a:t>
            </a:r>
            <a:endParaRPr lang="en-US" sz="1600" dirty="0">
              <a:solidFill>
                <a:srgbClr val="C78A0D"/>
              </a:solidFill>
            </a:endParaRPr>
          </a:p>
        </p:txBody>
      </p:sp>
      <p:sp>
        <p:nvSpPr>
          <p:cNvPr id="2" name="1 Rectángulo"/>
          <p:cNvSpPr/>
          <p:nvPr/>
        </p:nvSpPr>
        <p:spPr>
          <a:xfrm>
            <a:off x="611560" y="620688"/>
            <a:ext cx="7848872" cy="2308324"/>
          </a:xfrm>
          <a:prstGeom prst="rect">
            <a:avLst/>
          </a:prstGeom>
        </p:spPr>
        <p:txBody>
          <a:bodyPr wrap="square">
            <a:spAutoFit/>
          </a:bodyPr>
          <a:lstStyle/>
          <a:p>
            <a:pPr algn="just"/>
            <a:r>
              <a:rPr lang="en-US" dirty="0"/>
              <a:t>The </a:t>
            </a:r>
            <a:r>
              <a:rPr lang="en-US" b="1" dirty="0"/>
              <a:t>setup()</a:t>
            </a:r>
            <a:r>
              <a:rPr lang="en-US" dirty="0"/>
              <a:t> function is called when a sketch starts. Use it to initialize the variables, pin modes, start using libraries, etc. The setup function will only run once, after each power up or reset of the Arduino board</a:t>
            </a:r>
            <a:r>
              <a:rPr lang="en-US" dirty="0" smtClean="0"/>
              <a:t>.</a:t>
            </a:r>
          </a:p>
          <a:p>
            <a:pPr algn="just"/>
            <a:endParaRPr lang="en-US" dirty="0"/>
          </a:p>
          <a:p>
            <a:pPr algn="just"/>
            <a:r>
              <a:rPr lang="en-US" dirty="0"/>
              <a:t>After creating a </a:t>
            </a:r>
            <a:r>
              <a:rPr lang="en-US" b="1" dirty="0"/>
              <a:t>setup()</a:t>
            </a:r>
            <a:r>
              <a:rPr lang="en-US" dirty="0"/>
              <a:t> function, which initializes and sets the initial values, the </a:t>
            </a:r>
            <a:r>
              <a:rPr lang="en-US" b="1" dirty="0"/>
              <a:t>loop()</a:t>
            </a:r>
            <a:r>
              <a:rPr lang="en-US" dirty="0"/>
              <a:t> function does precisely what its name suggests, and loops consecutively, allowing your program to change and respond. Use it to actively control the Arduino board.</a:t>
            </a:r>
          </a:p>
        </p:txBody>
      </p:sp>
    </p:spTree>
    <p:extLst>
      <p:ext uri="{BB962C8B-B14F-4D97-AF65-F5344CB8AC3E}">
        <p14:creationId xmlns:p14="http://schemas.microsoft.com/office/powerpoint/2010/main" val="199423798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a:spLocks noChangeArrowheads="1"/>
          </p:cNvSpPr>
          <p:nvPr/>
        </p:nvSpPr>
        <p:spPr bwMode="auto">
          <a:xfrm>
            <a:off x="251520" y="221158"/>
            <a:ext cx="55446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sz="1600" dirty="0">
                <a:solidFill>
                  <a:srgbClr val="C78A0D"/>
                </a:solidFill>
              </a:rPr>
              <a:t>6</a:t>
            </a:r>
            <a:r>
              <a:rPr lang="en-US" sz="1600" dirty="0" smtClean="0">
                <a:solidFill>
                  <a:srgbClr val="C78A0D"/>
                </a:solidFill>
              </a:rPr>
              <a:t>.- DATA TYPES</a:t>
            </a:r>
            <a:endParaRPr lang="en-US" sz="1600" dirty="0">
              <a:solidFill>
                <a:srgbClr val="C78A0D"/>
              </a:solidFill>
            </a:endParaRPr>
          </a:p>
        </p:txBody>
      </p:sp>
      <p:sp>
        <p:nvSpPr>
          <p:cNvPr id="3" name="2 Rectángulo"/>
          <p:cNvSpPr/>
          <p:nvPr/>
        </p:nvSpPr>
        <p:spPr>
          <a:xfrm>
            <a:off x="611560" y="692696"/>
            <a:ext cx="7848872" cy="5632311"/>
          </a:xfrm>
          <a:prstGeom prst="rect">
            <a:avLst/>
          </a:prstGeom>
        </p:spPr>
        <p:txBody>
          <a:bodyPr wrap="square">
            <a:spAutoFit/>
          </a:bodyPr>
          <a:lstStyle/>
          <a:p>
            <a:pPr algn="just"/>
            <a:r>
              <a:rPr lang="en-US" dirty="0"/>
              <a:t>Below is a list of the data types commonly seen in Arduino, with the memory size of each in parentheses after the type name. Note: signed variables allow both positive and negative numbers, while unsigned variables allow only positive values.</a:t>
            </a:r>
          </a:p>
          <a:p>
            <a:pPr algn="just"/>
            <a:endParaRPr lang="en-US" dirty="0"/>
          </a:p>
          <a:p>
            <a:pPr marL="285750" indent="-285750" algn="just">
              <a:buFont typeface="Arial" panose="020B0604020202020204" pitchFamily="34" charset="0"/>
              <a:buChar char="•"/>
            </a:pPr>
            <a:r>
              <a:rPr lang="en-US" dirty="0" err="1"/>
              <a:t>boolean</a:t>
            </a:r>
            <a:r>
              <a:rPr lang="en-US" dirty="0"/>
              <a:t> (8 bit) - simple logical </a:t>
            </a:r>
            <a:r>
              <a:rPr lang="en-US" dirty="0" smtClean="0"/>
              <a:t>true/false</a:t>
            </a:r>
          </a:p>
          <a:p>
            <a:pPr algn="just"/>
            <a:endParaRPr lang="en-US" dirty="0"/>
          </a:p>
          <a:p>
            <a:pPr marL="285750" indent="-285750" algn="just">
              <a:buFont typeface="Arial" panose="020B0604020202020204" pitchFamily="34" charset="0"/>
              <a:buChar char="•"/>
            </a:pPr>
            <a:r>
              <a:rPr lang="en-US" dirty="0"/>
              <a:t>byte (8 bit) - unsigned number from </a:t>
            </a:r>
            <a:r>
              <a:rPr lang="en-US" dirty="0" smtClean="0"/>
              <a:t>0-255</a:t>
            </a:r>
          </a:p>
          <a:p>
            <a:pPr algn="just"/>
            <a:endParaRPr lang="en-US" dirty="0"/>
          </a:p>
          <a:p>
            <a:pPr marL="285750" indent="-285750" algn="just">
              <a:buFont typeface="Arial" panose="020B0604020202020204" pitchFamily="34" charset="0"/>
              <a:buChar char="•"/>
            </a:pPr>
            <a:r>
              <a:rPr lang="en-US" dirty="0"/>
              <a:t>char (8 bit) - signed number from -128 to 127. The compiler will attempt to interpret this data type as a character in some circumstances, which may yield unexpected </a:t>
            </a:r>
            <a:r>
              <a:rPr lang="en-US" dirty="0" smtClean="0"/>
              <a:t>results</a:t>
            </a:r>
          </a:p>
          <a:p>
            <a:pPr algn="just"/>
            <a:endParaRPr lang="en-US" dirty="0"/>
          </a:p>
          <a:p>
            <a:pPr marL="285750" indent="-285750" algn="just">
              <a:buFont typeface="Arial" panose="020B0604020202020204" pitchFamily="34" charset="0"/>
              <a:buChar char="•"/>
            </a:pPr>
            <a:r>
              <a:rPr lang="en-US" dirty="0"/>
              <a:t>unsigned char (8 bit) - same as 'byte'; if this is what you're after, you should use 'byte' instead, for reasons of </a:t>
            </a:r>
            <a:r>
              <a:rPr lang="en-US" dirty="0" smtClean="0"/>
              <a:t>clarity</a:t>
            </a:r>
          </a:p>
          <a:p>
            <a:pPr algn="just"/>
            <a:endParaRPr lang="en-US" dirty="0"/>
          </a:p>
          <a:p>
            <a:pPr marL="285750" indent="-285750" algn="just">
              <a:buFont typeface="Arial" panose="020B0604020202020204" pitchFamily="34" charset="0"/>
              <a:buChar char="•"/>
            </a:pPr>
            <a:r>
              <a:rPr lang="en-US" dirty="0"/>
              <a:t>word (16 bit) - unsigned number from </a:t>
            </a:r>
            <a:r>
              <a:rPr lang="en-US" dirty="0" smtClean="0"/>
              <a:t>0-65535</a:t>
            </a:r>
          </a:p>
          <a:p>
            <a:pPr algn="just"/>
            <a:endParaRPr lang="en-US" dirty="0"/>
          </a:p>
          <a:p>
            <a:pPr marL="285750" indent="-285750" algn="just">
              <a:buFont typeface="Arial" panose="020B0604020202020204" pitchFamily="34" charset="0"/>
              <a:buChar char="•"/>
            </a:pPr>
            <a:r>
              <a:rPr lang="en-US" dirty="0"/>
              <a:t>unsigned </a:t>
            </a:r>
            <a:r>
              <a:rPr lang="en-US" dirty="0" err="1"/>
              <a:t>int</a:t>
            </a:r>
            <a:r>
              <a:rPr lang="en-US" dirty="0"/>
              <a:t> (16 bit)- the same as 'word'. Use 'word' instead for clarity and </a:t>
            </a:r>
            <a:r>
              <a:rPr lang="en-US" dirty="0" smtClean="0"/>
              <a:t>brevity</a:t>
            </a:r>
            <a:endParaRPr lang="en-US" dirty="0"/>
          </a:p>
        </p:txBody>
      </p:sp>
    </p:spTree>
    <p:extLst>
      <p:ext uri="{BB962C8B-B14F-4D97-AF65-F5344CB8AC3E}">
        <p14:creationId xmlns:p14="http://schemas.microsoft.com/office/powerpoint/2010/main" val="42198759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a:spLocks noChangeArrowheads="1"/>
          </p:cNvSpPr>
          <p:nvPr/>
        </p:nvSpPr>
        <p:spPr bwMode="auto">
          <a:xfrm>
            <a:off x="251520" y="221158"/>
            <a:ext cx="55446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sz="1600" dirty="0">
                <a:solidFill>
                  <a:srgbClr val="C78A0D"/>
                </a:solidFill>
              </a:rPr>
              <a:t>6</a:t>
            </a:r>
            <a:r>
              <a:rPr lang="en-US" sz="1600" dirty="0" smtClean="0">
                <a:solidFill>
                  <a:srgbClr val="C78A0D"/>
                </a:solidFill>
              </a:rPr>
              <a:t>.- DATA TYPES</a:t>
            </a:r>
            <a:endParaRPr lang="en-US" sz="1600" dirty="0">
              <a:solidFill>
                <a:srgbClr val="C78A0D"/>
              </a:solidFill>
            </a:endParaRPr>
          </a:p>
        </p:txBody>
      </p:sp>
      <p:sp>
        <p:nvSpPr>
          <p:cNvPr id="3" name="2 Rectángulo"/>
          <p:cNvSpPr/>
          <p:nvPr/>
        </p:nvSpPr>
        <p:spPr>
          <a:xfrm>
            <a:off x="611560" y="692696"/>
            <a:ext cx="7848872" cy="3693319"/>
          </a:xfrm>
          <a:prstGeom prst="rect">
            <a:avLst/>
          </a:prstGeom>
        </p:spPr>
        <p:txBody>
          <a:bodyPr wrap="square">
            <a:spAutoFit/>
          </a:bodyPr>
          <a:lstStyle/>
          <a:p>
            <a:pPr marL="285750" indent="-285750" algn="just">
              <a:buFont typeface="Arial" panose="020B0604020202020204" pitchFamily="34" charset="0"/>
              <a:buChar char="•"/>
            </a:pPr>
            <a:r>
              <a:rPr lang="en-US" dirty="0" err="1" smtClean="0"/>
              <a:t>int</a:t>
            </a:r>
            <a:r>
              <a:rPr lang="en-US" dirty="0" smtClean="0"/>
              <a:t> </a:t>
            </a:r>
            <a:r>
              <a:rPr lang="en-US" dirty="0"/>
              <a:t>(16 bit) - signed number from -32768 to 32767. This is most commonly what you see used for general purpose variables in Arduino example code provided with the </a:t>
            </a:r>
            <a:r>
              <a:rPr lang="en-US" dirty="0" smtClean="0"/>
              <a:t>IDE</a:t>
            </a:r>
          </a:p>
          <a:p>
            <a:pPr marL="285750" indent="-285750" algn="just">
              <a:buFont typeface="Arial" panose="020B0604020202020204" pitchFamily="34" charset="0"/>
              <a:buChar char="•"/>
            </a:pPr>
            <a:endParaRPr lang="en-US" dirty="0"/>
          </a:p>
          <a:p>
            <a:pPr marL="285750" indent="-285750" algn="just">
              <a:buFont typeface="Arial" panose="020B0604020202020204" pitchFamily="34" charset="0"/>
              <a:buChar char="•"/>
            </a:pPr>
            <a:r>
              <a:rPr lang="en-US" dirty="0"/>
              <a:t>unsigned long (32 bit) - unsigned number from 0-4,294,967,295. The most common usage of this is to store the result of the </a:t>
            </a:r>
            <a:r>
              <a:rPr lang="en-US" dirty="0" err="1"/>
              <a:t>millis</a:t>
            </a:r>
            <a:r>
              <a:rPr lang="en-US" dirty="0"/>
              <a:t>() function, which returns the number of milliseconds the current code has been </a:t>
            </a:r>
            <a:r>
              <a:rPr lang="en-US" dirty="0" smtClean="0"/>
              <a:t>running</a:t>
            </a:r>
          </a:p>
          <a:p>
            <a:pPr marL="285750" indent="-285750" algn="just">
              <a:buFont typeface="Arial" panose="020B0604020202020204" pitchFamily="34" charset="0"/>
              <a:buChar char="•"/>
            </a:pPr>
            <a:endParaRPr lang="en-US" dirty="0"/>
          </a:p>
          <a:p>
            <a:pPr marL="285750" indent="-285750" algn="just">
              <a:buFont typeface="Arial" panose="020B0604020202020204" pitchFamily="34" charset="0"/>
              <a:buChar char="•"/>
            </a:pPr>
            <a:r>
              <a:rPr lang="en-US" dirty="0"/>
              <a:t>long (32 bit) - signed number from -2,147,483,648 to </a:t>
            </a:r>
            <a:r>
              <a:rPr lang="en-US" dirty="0" smtClean="0"/>
              <a:t>2,147,483,647</a:t>
            </a:r>
          </a:p>
          <a:p>
            <a:pPr marL="285750" indent="-285750" algn="just">
              <a:buFont typeface="Arial" panose="020B0604020202020204" pitchFamily="34" charset="0"/>
              <a:buChar char="•"/>
            </a:pPr>
            <a:endParaRPr lang="en-US" dirty="0"/>
          </a:p>
          <a:p>
            <a:pPr marL="285750" indent="-285750" algn="just">
              <a:buFont typeface="Arial" panose="020B0604020202020204" pitchFamily="34" charset="0"/>
              <a:buChar char="•"/>
            </a:pPr>
            <a:r>
              <a:rPr lang="en-US" dirty="0"/>
              <a:t>float (32 bit) - signed number from -3.4028235E38 to 3.4028235E38. Floating point on the Arduino is not native; the compiler has to jump through hoops to make it work. If you can avoid it, you should. We'll touch on this later.</a:t>
            </a:r>
            <a:endParaRPr lang="es-ES" dirty="0"/>
          </a:p>
        </p:txBody>
      </p:sp>
    </p:spTree>
    <p:extLst>
      <p:ext uri="{BB962C8B-B14F-4D97-AF65-F5344CB8AC3E}">
        <p14:creationId xmlns:p14="http://schemas.microsoft.com/office/powerpoint/2010/main" val="313807164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a:spLocks noChangeArrowheads="1"/>
          </p:cNvSpPr>
          <p:nvPr/>
        </p:nvSpPr>
        <p:spPr bwMode="auto">
          <a:xfrm>
            <a:off x="251520" y="221158"/>
            <a:ext cx="55446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sz="1600" dirty="0" smtClean="0">
                <a:solidFill>
                  <a:srgbClr val="C78A0D"/>
                </a:solidFill>
              </a:rPr>
              <a:t>7.- MORE RESOURCES</a:t>
            </a:r>
            <a:endParaRPr lang="en-US" sz="1600" dirty="0">
              <a:solidFill>
                <a:srgbClr val="C78A0D"/>
              </a:solidFill>
            </a:endParaRPr>
          </a:p>
        </p:txBody>
      </p:sp>
      <p:sp>
        <p:nvSpPr>
          <p:cNvPr id="2" name="1 Rectángulo"/>
          <p:cNvSpPr/>
          <p:nvPr/>
        </p:nvSpPr>
        <p:spPr>
          <a:xfrm>
            <a:off x="1043608" y="2420888"/>
            <a:ext cx="5742384" cy="369332"/>
          </a:xfrm>
          <a:prstGeom prst="rect">
            <a:avLst/>
          </a:prstGeom>
        </p:spPr>
        <p:txBody>
          <a:bodyPr wrap="square">
            <a:spAutoFit/>
          </a:bodyPr>
          <a:lstStyle/>
          <a:p>
            <a:r>
              <a:rPr lang="es-ES" dirty="0">
                <a:hlinkClick r:id="rId2"/>
              </a:rPr>
              <a:t>https://</a:t>
            </a:r>
            <a:r>
              <a:rPr lang="es-ES" dirty="0" smtClean="0">
                <a:hlinkClick r:id="rId2"/>
              </a:rPr>
              <a:t>www.tutorialspoint.com/arduino/index.htm</a:t>
            </a:r>
            <a:r>
              <a:rPr lang="es-ES" dirty="0" smtClean="0"/>
              <a:t> </a:t>
            </a:r>
            <a:endParaRPr lang="es-ES" dirty="0"/>
          </a:p>
        </p:txBody>
      </p:sp>
      <p:sp>
        <p:nvSpPr>
          <p:cNvPr id="3" name="2 Rectángulo"/>
          <p:cNvSpPr/>
          <p:nvPr/>
        </p:nvSpPr>
        <p:spPr>
          <a:xfrm>
            <a:off x="1043608" y="1700808"/>
            <a:ext cx="5454352" cy="369332"/>
          </a:xfrm>
          <a:prstGeom prst="rect">
            <a:avLst/>
          </a:prstGeom>
        </p:spPr>
        <p:txBody>
          <a:bodyPr wrap="square">
            <a:spAutoFit/>
          </a:bodyPr>
          <a:lstStyle/>
          <a:p>
            <a:r>
              <a:rPr lang="es-ES" dirty="0">
                <a:hlinkClick r:id="rId3"/>
              </a:rPr>
              <a:t>https://</a:t>
            </a:r>
            <a:r>
              <a:rPr lang="es-ES" dirty="0" smtClean="0">
                <a:hlinkClick r:id="rId3"/>
              </a:rPr>
              <a:t>www.arduino.cc/en/Tutorial/HomePage</a:t>
            </a:r>
            <a:r>
              <a:rPr lang="es-ES" dirty="0" smtClean="0"/>
              <a:t> </a:t>
            </a:r>
            <a:endParaRPr lang="es-ES" dirty="0"/>
          </a:p>
        </p:txBody>
      </p:sp>
      <p:sp>
        <p:nvSpPr>
          <p:cNvPr id="4" name="3 Rectángulo"/>
          <p:cNvSpPr/>
          <p:nvPr/>
        </p:nvSpPr>
        <p:spPr>
          <a:xfrm>
            <a:off x="1043608" y="3286725"/>
            <a:ext cx="7200800" cy="646331"/>
          </a:xfrm>
          <a:prstGeom prst="rect">
            <a:avLst/>
          </a:prstGeom>
        </p:spPr>
        <p:txBody>
          <a:bodyPr wrap="square">
            <a:spAutoFit/>
          </a:bodyPr>
          <a:lstStyle/>
          <a:p>
            <a:r>
              <a:rPr lang="es-ES" dirty="0">
                <a:hlinkClick r:id="rId4"/>
              </a:rPr>
              <a:t>https://www.programmingelectronics.com/tutorial-3-arduino-ide-and-sketch-overview</a:t>
            </a:r>
            <a:r>
              <a:rPr lang="es-ES" dirty="0" smtClean="0">
                <a:hlinkClick r:id="rId4"/>
              </a:rPr>
              <a:t>/</a:t>
            </a:r>
            <a:r>
              <a:rPr lang="es-ES" dirty="0" smtClean="0"/>
              <a:t> </a:t>
            </a:r>
            <a:endParaRPr lang="es-ES" dirty="0"/>
          </a:p>
        </p:txBody>
      </p:sp>
      <p:sp>
        <p:nvSpPr>
          <p:cNvPr id="6" name="5 CuadroTexto"/>
          <p:cNvSpPr txBox="1"/>
          <p:nvPr/>
        </p:nvSpPr>
        <p:spPr>
          <a:xfrm>
            <a:off x="683568" y="692696"/>
            <a:ext cx="7704856" cy="646331"/>
          </a:xfrm>
          <a:prstGeom prst="rect">
            <a:avLst/>
          </a:prstGeom>
          <a:noFill/>
        </p:spPr>
        <p:txBody>
          <a:bodyPr wrap="square" rtlCol="0">
            <a:spAutoFit/>
          </a:bodyPr>
          <a:lstStyle/>
          <a:p>
            <a:r>
              <a:rPr lang="es-ES" dirty="0" err="1" smtClean="0"/>
              <a:t>Here</a:t>
            </a:r>
            <a:r>
              <a:rPr lang="es-ES" dirty="0" smtClean="0"/>
              <a:t> </a:t>
            </a:r>
            <a:r>
              <a:rPr lang="es-ES" dirty="0" err="1" smtClean="0"/>
              <a:t>you</a:t>
            </a:r>
            <a:r>
              <a:rPr lang="es-ES" dirty="0" smtClean="0"/>
              <a:t> can </a:t>
            </a:r>
            <a:r>
              <a:rPr lang="es-ES" dirty="0" err="1" smtClean="0"/>
              <a:t>find</a:t>
            </a:r>
            <a:r>
              <a:rPr lang="es-ES" dirty="0" smtClean="0"/>
              <a:t> more online </a:t>
            </a:r>
            <a:r>
              <a:rPr lang="es-ES" dirty="0" err="1" smtClean="0"/>
              <a:t>tutorials</a:t>
            </a:r>
            <a:r>
              <a:rPr lang="es-ES" dirty="0" smtClean="0"/>
              <a:t> to </a:t>
            </a:r>
            <a:r>
              <a:rPr lang="es-ES" dirty="0" err="1" smtClean="0"/>
              <a:t>learn</a:t>
            </a:r>
            <a:r>
              <a:rPr lang="es-ES" dirty="0" smtClean="0"/>
              <a:t> </a:t>
            </a:r>
            <a:r>
              <a:rPr lang="es-ES" dirty="0" err="1" smtClean="0"/>
              <a:t>how</a:t>
            </a:r>
            <a:r>
              <a:rPr lang="es-ES" dirty="0" smtClean="0"/>
              <a:t> to </a:t>
            </a:r>
            <a:r>
              <a:rPr lang="es-ES" dirty="0" err="1" smtClean="0"/>
              <a:t>program</a:t>
            </a:r>
            <a:r>
              <a:rPr lang="es-ES" dirty="0" smtClean="0"/>
              <a:t> </a:t>
            </a:r>
            <a:r>
              <a:rPr lang="es-ES" dirty="0" err="1" smtClean="0"/>
              <a:t>the</a:t>
            </a:r>
            <a:r>
              <a:rPr lang="es-ES" dirty="0" smtClean="0"/>
              <a:t> </a:t>
            </a:r>
            <a:r>
              <a:rPr lang="es-ES" dirty="0" err="1" smtClean="0"/>
              <a:t>arduino</a:t>
            </a:r>
            <a:r>
              <a:rPr lang="es-ES" dirty="0" smtClean="0"/>
              <a:t> </a:t>
            </a:r>
            <a:r>
              <a:rPr lang="es-ES" dirty="0" err="1" smtClean="0"/>
              <a:t>board</a:t>
            </a:r>
            <a:r>
              <a:rPr lang="es-ES" dirty="0" smtClean="0"/>
              <a:t>:</a:t>
            </a:r>
            <a:endParaRPr lang="es-ES" dirty="0"/>
          </a:p>
        </p:txBody>
      </p:sp>
    </p:spTree>
    <p:extLst>
      <p:ext uri="{BB962C8B-B14F-4D97-AF65-F5344CB8AC3E}">
        <p14:creationId xmlns:p14="http://schemas.microsoft.com/office/powerpoint/2010/main" val="111100984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a:spLocks noChangeArrowheads="1"/>
          </p:cNvSpPr>
          <p:nvPr/>
        </p:nvSpPr>
        <p:spPr bwMode="auto">
          <a:xfrm>
            <a:off x="251520" y="221158"/>
            <a:ext cx="55446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spcAft>
                <a:spcPts val="300"/>
              </a:spcAft>
            </a:pPr>
            <a:r>
              <a:rPr lang="en-US" dirty="0">
                <a:solidFill>
                  <a:srgbClr val="C78A0D"/>
                </a:solidFill>
              </a:rPr>
              <a:t>8</a:t>
            </a:r>
            <a:r>
              <a:rPr lang="en-US" dirty="0" smtClean="0">
                <a:solidFill>
                  <a:srgbClr val="C78A0D"/>
                </a:solidFill>
              </a:rPr>
              <a:t>.- LOOK AT THE VIDEOS</a:t>
            </a:r>
            <a:endParaRPr lang="en-US" dirty="0">
              <a:solidFill>
                <a:srgbClr val="C78A0D"/>
              </a:solidFill>
            </a:endParaRPr>
          </a:p>
        </p:txBody>
      </p:sp>
      <p:sp>
        <p:nvSpPr>
          <p:cNvPr id="5" name="4 CuadroTexto"/>
          <p:cNvSpPr txBox="1"/>
          <p:nvPr/>
        </p:nvSpPr>
        <p:spPr>
          <a:xfrm>
            <a:off x="701824" y="1835532"/>
            <a:ext cx="1872208" cy="369332"/>
          </a:xfrm>
          <a:prstGeom prst="rect">
            <a:avLst/>
          </a:prstGeom>
          <a:noFill/>
        </p:spPr>
        <p:txBody>
          <a:bodyPr wrap="square" rtlCol="0">
            <a:spAutoFit/>
          </a:bodyPr>
          <a:lstStyle/>
          <a:p>
            <a:r>
              <a:rPr lang="es-ES" b="1" dirty="0" smtClean="0"/>
              <a:t>Video 1:</a:t>
            </a:r>
            <a:endParaRPr lang="es-ES" dirty="0"/>
          </a:p>
        </p:txBody>
      </p:sp>
      <p:sp>
        <p:nvSpPr>
          <p:cNvPr id="6" name="5 CuadroTexto"/>
          <p:cNvSpPr txBox="1"/>
          <p:nvPr/>
        </p:nvSpPr>
        <p:spPr>
          <a:xfrm>
            <a:off x="701824" y="2767861"/>
            <a:ext cx="2160240" cy="369332"/>
          </a:xfrm>
          <a:prstGeom prst="rect">
            <a:avLst/>
          </a:prstGeom>
          <a:noFill/>
        </p:spPr>
        <p:txBody>
          <a:bodyPr wrap="square" rtlCol="0">
            <a:spAutoFit/>
          </a:bodyPr>
          <a:lstStyle/>
          <a:p>
            <a:r>
              <a:rPr lang="es-ES" b="1" dirty="0" smtClean="0"/>
              <a:t>Video 2:</a:t>
            </a:r>
            <a:endParaRPr lang="es-ES" dirty="0"/>
          </a:p>
        </p:txBody>
      </p:sp>
      <p:sp>
        <p:nvSpPr>
          <p:cNvPr id="7" name="6 CuadroTexto"/>
          <p:cNvSpPr txBox="1"/>
          <p:nvPr/>
        </p:nvSpPr>
        <p:spPr>
          <a:xfrm>
            <a:off x="251520" y="764704"/>
            <a:ext cx="7776864" cy="369332"/>
          </a:xfrm>
          <a:prstGeom prst="rect">
            <a:avLst/>
          </a:prstGeom>
          <a:noFill/>
        </p:spPr>
        <p:txBody>
          <a:bodyPr wrap="square" rtlCol="0">
            <a:spAutoFit/>
          </a:bodyPr>
          <a:lstStyle/>
          <a:p>
            <a:pPr algn="just"/>
            <a:r>
              <a:rPr lang="es-ES" dirty="0" err="1" smtClean="0"/>
              <a:t>Here</a:t>
            </a:r>
            <a:r>
              <a:rPr lang="es-ES" dirty="0" smtClean="0"/>
              <a:t> </a:t>
            </a:r>
            <a:r>
              <a:rPr lang="es-ES" dirty="0" err="1" smtClean="0"/>
              <a:t>you</a:t>
            </a:r>
            <a:r>
              <a:rPr lang="es-ES" dirty="0" smtClean="0"/>
              <a:t> can </a:t>
            </a:r>
            <a:r>
              <a:rPr lang="es-ES" dirty="0" err="1" smtClean="0"/>
              <a:t>find</a:t>
            </a:r>
            <a:r>
              <a:rPr lang="es-ES" dirty="0" smtClean="0"/>
              <a:t> </a:t>
            </a:r>
            <a:r>
              <a:rPr lang="es-ES" dirty="0" err="1" smtClean="0"/>
              <a:t>some</a:t>
            </a:r>
            <a:r>
              <a:rPr lang="es-ES" dirty="0" smtClean="0"/>
              <a:t> videos </a:t>
            </a:r>
            <a:r>
              <a:rPr lang="es-ES" dirty="0" err="1" smtClean="0"/>
              <a:t>about</a:t>
            </a:r>
            <a:r>
              <a:rPr lang="es-ES" dirty="0" smtClean="0"/>
              <a:t> </a:t>
            </a:r>
            <a:r>
              <a:rPr lang="es-ES" dirty="0" err="1" smtClean="0"/>
              <a:t>how</a:t>
            </a:r>
            <a:r>
              <a:rPr lang="es-ES" dirty="0" smtClean="0"/>
              <a:t> to use </a:t>
            </a:r>
            <a:r>
              <a:rPr lang="es-ES" dirty="0" err="1" smtClean="0"/>
              <a:t>Arduino</a:t>
            </a:r>
            <a:r>
              <a:rPr lang="es-ES" dirty="0" smtClean="0"/>
              <a:t>.</a:t>
            </a:r>
            <a:endParaRPr lang="es-ES" dirty="0"/>
          </a:p>
        </p:txBody>
      </p:sp>
      <p:sp>
        <p:nvSpPr>
          <p:cNvPr id="12" name="11 CuadroTexto"/>
          <p:cNvSpPr txBox="1"/>
          <p:nvPr/>
        </p:nvSpPr>
        <p:spPr>
          <a:xfrm>
            <a:off x="755576" y="3713257"/>
            <a:ext cx="2160240" cy="369332"/>
          </a:xfrm>
          <a:prstGeom prst="rect">
            <a:avLst/>
          </a:prstGeom>
          <a:noFill/>
        </p:spPr>
        <p:txBody>
          <a:bodyPr wrap="square" rtlCol="0">
            <a:spAutoFit/>
          </a:bodyPr>
          <a:lstStyle/>
          <a:p>
            <a:r>
              <a:rPr lang="es-ES" b="1" dirty="0" smtClean="0"/>
              <a:t>Video 3:</a:t>
            </a:r>
            <a:endParaRPr lang="es-ES" dirty="0"/>
          </a:p>
        </p:txBody>
      </p:sp>
      <p:sp>
        <p:nvSpPr>
          <p:cNvPr id="3" name="2 Rectángulo"/>
          <p:cNvSpPr/>
          <p:nvPr/>
        </p:nvSpPr>
        <p:spPr>
          <a:xfrm>
            <a:off x="1781944" y="1835532"/>
            <a:ext cx="5742384" cy="369332"/>
          </a:xfrm>
          <a:prstGeom prst="rect">
            <a:avLst/>
          </a:prstGeom>
        </p:spPr>
        <p:txBody>
          <a:bodyPr wrap="square">
            <a:spAutoFit/>
          </a:bodyPr>
          <a:lstStyle/>
          <a:p>
            <a:r>
              <a:rPr lang="es-ES" dirty="0">
                <a:hlinkClick r:id="rId2"/>
              </a:rPr>
              <a:t>https://</a:t>
            </a:r>
            <a:r>
              <a:rPr lang="es-ES" dirty="0" smtClean="0">
                <a:hlinkClick r:id="rId2"/>
              </a:rPr>
              <a:t>www.youtube.com/watch?v=09zfRaLEasY</a:t>
            </a:r>
            <a:r>
              <a:rPr lang="es-ES" dirty="0" smtClean="0"/>
              <a:t> </a:t>
            </a:r>
            <a:endParaRPr lang="es-ES" dirty="0"/>
          </a:p>
        </p:txBody>
      </p:sp>
      <p:sp>
        <p:nvSpPr>
          <p:cNvPr id="4" name="3 Rectángulo"/>
          <p:cNvSpPr/>
          <p:nvPr/>
        </p:nvSpPr>
        <p:spPr>
          <a:xfrm>
            <a:off x="1853952" y="2763558"/>
            <a:ext cx="5742384" cy="369332"/>
          </a:xfrm>
          <a:prstGeom prst="rect">
            <a:avLst/>
          </a:prstGeom>
        </p:spPr>
        <p:txBody>
          <a:bodyPr wrap="square">
            <a:spAutoFit/>
          </a:bodyPr>
          <a:lstStyle/>
          <a:p>
            <a:r>
              <a:rPr lang="es-ES" dirty="0">
                <a:hlinkClick r:id="rId3"/>
              </a:rPr>
              <a:t>https://</a:t>
            </a:r>
            <a:r>
              <a:rPr lang="es-ES" dirty="0" smtClean="0">
                <a:hlinkClick r:id="rId3"/>
              </a:rPr>
              <a:t>www.youtube.com/watch?v=w55Pd4dU5-w</a:t>
            </a:r>
            <a:r>
              <a:rPr lang="es-ES" dirty="0" smtClean="0"/>
              <a:t> </a:t>
            </a:r>
            <a:endParaRPr lang="es-ES" dirty="0"/>
          </a:p>
        </p:txBody>
      </p:sp>
      <p:sp>
        <p:nvSpPr>
          <p:cNvPr id="8" name="7 Rectángulo"/>
          <p:cNvSpPr/>
          <p:nvPr/>
        </p:nvSpPr>
        <p:spPr>
          <a:xfrm>
            <a:off x="1879749" y="3574757"/>
            <a:ext cx="6408712" cy="646331"/>
          </a:xfrm>
          <a:prstGeom prst="rect">
            <a:avLst/>
          </a:prstGeom>
        </p:spPr>
        <p:txBody>
          <a:bodyPr wrap="square">
            <a:spAutoFit/>
          </a:bodyPr>
          <a:lstStyle/>
          <a:p>
            <a:r>
              <a:rPr lang="es-ES" dirty="0">
                <a:hlinkClick r:id="rId4"/>
              </a:rPr>
              <a:t>https://</a:t>
            </a:r>
            <a:r>
              <a:rPr lang="es-ES" dirty="0" smtClean="0">
                <a:hlinkClick r:id="rId4"/>
              </a:rPr>
              <a:t>www.youtube.com/watch?v=YDkdVZ7e3OY&amp;list=PLYutciIGBqC34bfijBdYch49oyU-B_ttH&amp;index=5</a:t>
            </a:r>
            <a:r>
              <a:rPr lang="es-ES" dirty="0" smtClean="0"/>
              <a:t> </a:t>
            </a:r>
            <a:endParaRPr lang="es-ES" dirty="0"/>
          </a:p>
        </p:txBody>
      </p:sp>
      <p:sp>
        <p:nvSpPr>
          <p:cNvPr id="10" name="9 CuadroTexto"/>
          <p:cNvSpPr txBox="1"/>
          <p:nvPr/>
        </p:nvSpPr>
        <p:spPr>
          <a:xfrm>
            <a:off x="755576" y="4793377"/>
            <a:ext cx="2160240" cy="369332"/>
          </a:xfrm>
          <a:prstGeom prst="rect">
            <a:avLst/>
          </a:prstGeom>
          <a:noFill/>
        </p:spPr>
        <p:txBody>
          <a:bodyPr wrap="square" rtlCol="0">
            <a:spAutoFit/>
          </a:bodyPr>
          <a:lstStyle/>
          <a:p>
            <a:r>
              <a:rPr lang="es-ES" b="1" dirty="0" smtClean="0"/>
              <a:t>Video </a:t>
            </a:r>
            <a:r>
              <a:rPr lang="es-ES" b="1" dirty="0" smtClean="0"/>
              <a:t>4:</a:t>
            </a:r>
            <a:endParaRPr lang="es-ES" dirty="0"/>
          </a:p>
        </p:txBody>
      </p:sp>
      <p:sp>
        <p:nvSpPr>
          <p:cNvPr id="9" name="8 Rectángulo"/>
          <p:cNvSpPr/>
          <p:nvPr/>
        </p:nvSpPr>
        <p:spPr>
          <a:xfrm>
            <a:off x="1925960" y="4654877"/>
            <a:ext cx="6102424" cy="646331"/>
          </a:xfrm>
          <a:prstGeom prst="rect">
            <a:avLst/>
          </a:prstGeom>
        </p:spPr>
        <p:txBody>
          <a:bodyPr wrap="square">
            <a:spAutoFit/>
          </a:bodyPr>
          <a:lstStyle/>
          <a:p>
            <a:r>
              <a:rPr lang="es-ES" dirty="0">
                <a:hlinkClick r:id="rId5"/>
              </a:rPr>
              <a:t>https://</a:t>
            </a:r>
            <a:r>
              <a:rPr lang="es-ES" dirty="0" smtClean="0">
                <a:hlinkClick r:id="rId5"/>
              </a:rPr>
              <a:t>www.youtube.com/watch?v=AJkEQ9t4WfY&amp;list=PLYutciIGBqC34bfijBdYch49oyU-B_ttH&amp;index=6</a:t>
            </a:r>
            <a:r>
              <a:rPr lang="es-ES" dirty="0" smtClean="0"/>
              <a:t> </a:t>
            </a:r>
            <a:endParaRPr lang="es-ES" dirty="0"/>
          </a:p>
        </p:txBody>
      </p:sp>
    </p:spTree>
    <p:extLst>
      <p:ext uri="{BB962C8B-B14F-4D97-AF65-F5344CB8AC3E}">
        <p14:creationId xmlns:p14="http://schemas.microsoft.com/office/powerpoint/2010/main" val="160743319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 CuadroTexto"/>
          <p:cNvSpPr txBox="1">
            <a:spLocks noChangeArrowheads="1"/>
          </p:cNvSpPr>
          <p:nvPr/>
        </p:nvSpPr>
        <p:spPr bwMode="auto">
          <a:xfrm>
            <a:off x="7380312" y="5207953"/>
            <a:ext cx="1293813"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lgn="l" eaLnBrk="1" hangingPunct="1"/>
            <a:r>
              <a:rPr lang="es-ES" altLang="es-ES" sz="700" b="0" dirty="0" smtClean="0">
                <a:solidFill>
                  <a:srgbClr val="C78A0D"/>
                </a:solidFill>
                <a:latin typeface="Verdana" pitchFamily="34" charset="0"/>
                <a:ea typeface="Verdana" pitchFamily="34" charset="0"/>
                <a:cs typeface="Verdana" pitchFamily="34" charset="0"/>
              </a:rPr>
              <a:t>email@aidimme.es</a:t>
            </a:r>
            <a:endParaRPr lang="es-ES" altLang="es-ES" sz="700" b="0" dirty="0">
              <a:solidFill>
                <a:srgbClr val="C78A0D"/>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4074066136"/>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8531</TotalTime>
  <Words>2512</Words>
  <Application>Microsoft Office PowerPoint</Application>
  <PresentationFormat>Presentación en pantalla (4:3)</PresentationFormat>
  <Paragraphs>171</Paragraphs>
  <Slides>27</Slides>
  <Notes>0</Notes>
  <HiddenSlides>0</HiddenSlides>
  <MMClips>0</MMClips>
  <ScaleCrop>false</ScaleCrop>
  <HeadingPairs>
    <vt:vector size="4" baseType="variant">
      <vt:variant>
        <vt:lpstr>Tema</vt:lpstr>
      </vt:variant>
      <vt:variant>
        <vt:i4>1</vt:i4>
      </vt:variant>
      <vt:variant>
        <vt:lpstr>Títulos de diapositiva</vt:lpstr>
      </vt:variant>
      <vt:variant>
        <vt:i4>27</vt:i4>
      </vt:variant>
    </vt:vector>
  </HeadingPairs>
  <TitlesOfParts>
    <vt:vector size="28" baseType="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García, Raquel</dc:creator>
  <cp:lastModifiedBy>Del Agua Navarro, Juan</cp:lastModifiedBy>
  <cp:revision>430</cp:revision>
  <cp:lastPrinted>2017-04-05T12:06:29Z</cp:lastPrinted>
  <dcterms:created xsi:type="dcterms:W3CDTF">2016-05-25T07:55:16Z</dcterms:created>
  <dcterms:modified xsi:type="dcterms:W3CDTF">2021-06-04T06:53:24Z</dcterms:modified>
</cp:coreProperties>
</file>