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80" r:id="rId3"/>
    <p:sldId id="367" r:id="rId4"/>
    <p:sldId id="382" r:id="rId5"/>
    <p:sldId id="381" r:id="rId6"/>
    <p:sldId id="389" r:id="rId7"/>
    <p:sldId id="383" r:id="rId8"/>
    <p:sldId id="388" r:id="rId9"/>
    <p:sldId id="384" r:id="rId10"/>
    <p:sldId id="385" r:id="rId11"/>
    <p:sldId id="386" r:id="rId12"/>
    <p:sldId id="390" r:id="rId13"/>
    <p:sldId id="387" r:id="rId14"/>
    <p:sldId id="258" r:id="rId15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 Agua Navarro, Juan" initials="DAN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  <a:srgbClr val="424A52"/>
    <a:srgbClr val="C78A0D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38" autoAdjust="0"/>
  </p:normalViewPr>
  <p:slideViewPr>
    <p:cSldViewPr>
      <p:cViewPr>
        <p:scale>
          <a:sx n="80" d="100"/>
          <a:sy n="80" d="100"/>
        </p:scale>
        <p:origin x="-2418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5F2849E-0D04-485A-8085-D635EEC5067B}" type="datetimeFigureOut">
              <a:rPr lang="es-ES" smtClean="0"/>
              <a:pPr/>
              <a:t>02/05/2022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1319C74-FD67-4218-BD9F-933C52F82BE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213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333891E-3C0D-4D84-8A88-C58A7D6B6A30}" type="datetimeFigureOut">
              <a:rPr lang="es-ES" smtClean="0"/>
              <a:pPr/>
              <a:t>02/05/2022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3F40A98-FB3F-4847-BB4E-6A562FDE166A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4888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>
            <a:spLocks noChangeArrowheads="1"/>
          </p:cNvSpPr>
          <p:nvPr userDrawn="1"/>
        </p:nvSpPr>
        <p:spPr bwMode="auto">
          <a:xfrm>
            <a:off x="0" y="0"/>
            <a:ext cx="9144000" cy="4484688"/>
          </a:xfrm>
          <a:prstGeom prst="rect">
            <a:avLst/>
          </a:prstGeom>
          <a:solidFill>
            <a:srgbClr val="C78A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s-ES" altLang="es-ES" dirty="0" smtClean="0"/>
          </a:p>
        </p:txBody>
      </p:sp>
      <p:pic>
        <p:nvPicPr>
          <p:cNvPr id="10" name="Picture 2" descr="C:\DelViejo\Diseño_Grafico\AIDIMA\IMAGEN Y COMUNICACIÓN 2008\AIDIMME\calad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3216275"/>
            <a:ext cx="3197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771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C:\DelViejo\Diseño_Grafico\AIDIMA\IMAGEN Y COMUNICACIÓN 2008\AIDIMME\simbolos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926" y="3229675"/>
            <a:ext cx="421824" cy="33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C:\DelViejo\Diseño_Grafico\AIDIMA\IMAGEN Y COMUNICACIÓN 2008\AIDIMME\simbolos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3234438"/>
            <a:ext cx="378417" cy="33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DelViejo\Diseño_Grafico\AIDIMA\IMAGEN Y COMUNICACIÓN 2008\AIDIMME\LOGO OFICIAL\Logo-AIDIMME-VersionMinima\Logo-AIDIMME-VersionMinima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92075"/>
            <a:ext cx="1768475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0 CuadroTexto"/>
          <p:cNvSpPr txBox="1">
            <a:spLocks noChangeArrowheads="1"/>
          </p:cNvSpPr>
          <p:nvPr userDrawn="1"/>
        </p:nvSpPr>
        <p:spPr bwMode="auto">
          <a:xfrm>
            <a:off x="8448114" y="6474504"/>
            <a:ext cx="4106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98220F1-3E5F-4429-B323-40C3AD83C7A1}" type="slidenum">
              <a:rPr lang="es-ES" altLang="es-ES" sz="800" b="0" smtClean="0">
                <a:solidFill>
                  <a:srgbClr val="424A5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eaLnBrk="1" hangingPunct="1">
                <a:defRPr/>
              </a:pPr>
              <a:t>‹Nº›</a:t>
            </a:fld>
            <a:endParaRPr lang="es-ES" altLang="es-ES" sz="800" b="0" dirty="0" smtClean="0">
              <a:solidFill>
                <a:srgbClr val="424A5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002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DelViejo\Diseño_Grafico\AIDIMA\IMAGEN Y COMUNICACIÓN 2008\AIDIMME\direcciones-01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4051" y="4537075"/>
            <a:ext cx="6940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1 CuadroTexto"/>
          <p:cNvSpPr txBox="1">
            <a:spLocks noChangeArrowheads="1"/>
          </p:cNvSpPr>
          <p:nvPr userDrawn="1"/>
        </p:nvSpPr>
        <p:spPr bwMode="auto">
          <a:xfrm>
            <a:off x="7390023" y="5320523"/>
            <a:ext cx="12938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es-ES" sz="700" b="0" dirty="0" smtClean="0">
                <a:solidFill>
                  <a:srgbClr val="C78A0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www.aidimme.es</a:t>
            </a:r>
            <a:endParaRPr lang="es-ES" altLang="es-ES" sz="700" b="0" dirty="0">
              <a:solidFill>
                <a:srgbClr val="C78A0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1" name="10 Grupo"/>
          <p:cNvGrpSpPr/>
          <p:nvPr userDrawn="1"/>
        </p:nvGrpSpPr>
        <p:grpSpPr>
          <a:xfrm>
            <a:off x="0" y="0"/>
            <a:ext cx="9144000" cy="4484688"/>
            <a:chOff x="0" y="0"/>
            <a:chExt cx="9144000" cy="4484688"/>
          </a:xfrm>
        </p:grpSpPr>
        <p:sp>
          <p:nvSpPr>
            <p:cNvPr id="7" name="9 Rectángulo"/>
            <p:cNvSpPr>
              <a:spLocks noChangeArrowheads="1"/>
            </p:cNvSpPr>
            <p:nvPr userDrawn="1"/>
          </p:nvSpPr>
          <p:spPr bwMode="auto">
            <a:xfrm>
              <a:off x="0" y="0"/>
              <a:ext cx="9144000" cy="4484688"/>
            </a:xfrm>
            <a:prstGeom prst="rect">
              <a:avLst/>
            </a:prstGeom>
            <a:solidFill>
              <a:srgbClr val="424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dirty="0" smtClean="0"/>
            </a:p>
          </p:txBody>
        </p:sp>
        <p:pic>
          <p:nvPicPr>
            <p:cNvPr id="10" name="Picture 2" descr="C:\DelViejo\Diseño_Grafico\AIDIMA\IMAGEN Y COMUNICACIÓN 2008\AIDIMME\calado.png"/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4171950"/>
              <a:ext cx="1598613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2390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52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afruit.com/category/897" TargetMode="External"/><Relationship Id="rId2" Type="http://schemas.openxmlformats.org/officeDocument/2006/relationships/hyperlink" Target="https://www.bluedot.space/products/bme680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wtomechatronics.com/tutorials/arduino/arduino-and-hc-05-bluetooth-module-tutorial/" TargetMode="External"/><Relationship Id="rId2" Type="http://schemas.openxmlformats.org/officeDocument/2006/relationships/hyperlink" Target="https://create.arduino.cc/projecthub/electropeak/getting-started-with-hc-05-bluetooth-module-arduino-e0ca8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rcuitbasics.com/arduino-basics-controlling-led/" TargetMode="External"/><Relationship Id="rId2" Type="http://schemas.openxmlformats.org/officeDocument/2006/relationships/hyperlink" Target="https://create.arduino.cc/projecthub/karmette/basic-led-setup-for-beginners-0a124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88070" y="332656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</a:rPr>
              <a:t>SMARTRAIN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4 CuadroTexto"/>
          <p:cNvSpPr txBox="1">
            <a:spLocks noChangeArrowheads="1"/>
          </p:cNvSpPr>
          <p:nvPr/>
        </p:nvSpPr>
        <p:spPr bwMode="auto">
          <a:xfrm>
            <a:off x="611188" y="4614863"/>
            <a:ext cx="77771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s-ES" altLang="en-US" b="1" dirty="0" err="1" smtClean="0">
                <a:solidFill>
                  <a:srgbClr val="424A52"/>
                </a:solidFill>
                <a:latin typeface="Arial" pitchFamily="34" charset="0"/>
              </a:rPr>
              <a:t>Arduino’s</a:t>
            </a:r>
            <a:r>
              <a:rPr lang="es-ES" altLang="en-US" b="1" dirty="0" smtClean="0">
                <a:solidFill>
                  <a:srgbClr val="424A52"/>
                </a:solidFill>
                <a:latin typeface="Arial" pitchFamily="34" charset="0"/>
              </a:rPr>
              <a:t> </a:t>
            </a:r>
            <a:r>
              <a:rPr lang="es-ES" altLang="en-US" b="1" dirty="0" err="1" smtClean="0">
                <a:solidFill>
                  <a:srgbClr val="424A52"/>
                </a:solidFill>
                <a:latin typeface="Arial" pitchFamily="34" charset="0"/>
              </a:rPr>
              <a:t>Examples</a:t>
            </a:r>
            <a:endParaRPr lang="es-ES" altLang="en-US" dirty="0">
              <a:solidFill>
                <a:srgbClr val="424A5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08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907704" y="3109610"/>
            <a:ext cx="55446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Aft>
                <a:spcPts val="300"/>
              </a:spcAft>
            </a:pPr>
            <a:r>
              <a:rPr lang="en-US" dirty="0" smtClean="0">
                <a:solidFill>
                  <a:srgbClr val="C78A0D"/>
                </a:solidFill>
              </a:rPr>
              <a:t>EXAMPLE 1</a:t>
            </a:r>
            <a:endParaRPr lang="en-US" dirty="0">
              <a:solidFill>
                <a:srgbClr val="C78A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7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55446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1</a:t>
            </a:r>
            <a:endParaRPr lang="en-US" sz="1600" dirty="0">
              <a:solidFill>
                <a:srgbClr val="C78A0D"/>
              </a:solidFill>
            </a:endParaRPr>
          </a:p>
        </p:txBody>
      </p:sp>
      <p:grpSp>
        <p:nvGrpSpPr>
          <p:cNvPr id="29" name="28 Grupo"/>
          <p:cNvGrpSpPr/>
          <p:nvPr/>
        </p:nvGrpSpPr>
        <p:grpSpPr>
          <a:xfrm>
            <a:off x="621067" y="1340768"/>
            <a:ext cx="8127397" cy="1610605"/>
            <a:chOff x="621067" y="1340768"/>
            <a:chExt cx="8127397" cy="1610605"/>
          </a:xfrm>
        </p:grpSpPr>
        <p:sp>
          <p:nvSpPr>
            <p:cNvPr id="2" name="1 Rectángulo redondeado"/>
            <p:cNvSpPr/>
            <p:nvPr/>
          </p:nvSpPr>
          <p:spPr>
            <a:xfrm>
              <a:off x="2709299" y="1583221"/>
              <a:ext cx="1728192" cy="1368152"/>
            </a:xfrm>
            <a:prstGeom prst="roundRect">
              <a:avLst>
                <a:gd name="adj" fmla="val 1048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err="1" smtClean="0">
                  <a:solidFill>
                    <a:schemeClr val="tx2"/>
                  </a:solidFill>
                </a:rPr>
                <a:t>Arduino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9" name="8 Rectángulo redondeado"/>
            <p:cNvSpPr/>
            <p:nvPr/>
          </p:nvSpPr>
          <p:spPr>
            <a:xfrm>
              <a:off x="6021667" y="1583221"/>
              <a:ext cx="1440160" cy="1368152"/>
            </a:xfrm>
            <a:prstGeom prst="roundRect">
              <a:avLst>
                <a:gd name="adj" fmla="val 1048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2"/>
                  </a:solidFill>
                </a:rPr>
                <a:t>Mobile </a:t>
              </a:r>
              <a:r>
                <a:rPr lang="es-ES" dirty="0" err="1" smtClean="0">
                  <a:solidFill>
                    <a:schemeClr val="tx2"/>
                  </a:solidFill>
                </a:rPr>
                <a:t>phone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3" name="2 CuadroTexto"/>
            <p:cNvSpPr txBox="1"/>
            <p:nvPr/>
          </p:nvSpPr>
          <p:spPr>
            <a:xfrm>
              <a:off x="919554" y="1526922"/>
              <a:ext cx="135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err="1" smtClean="0">
                  <a:solidFill>
                    <a:schemeClr val="tx2"/>
                  </a:solidFill>
                </a:rPr>
                <a:t>Temperature</a:t>
              </a:r>
              <a:endParaRPr lang="es-ES" sz="1600" dirty="0">
                <a:solidFill>
                  <a:schemeClr val="tx2"/>
                </a:solidFill>
              </a:endParaRP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909099" y="1943261"/>
              <a:ext cx="135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err="1" smtClean="0">
                  <a:solidFill>
                    <a:schemeClr val="tx2"/>
                  </a:solidFill>
                </a:rPr>
                <a:t>Humidity</a:t>
              </a:r>
              <a:endParaRPr lang="es-ES" sz="1600" dirty="0">
                <a:solidFill>
                  <a:schemeClr val="tx2"/>
                </a:solidFill>
              </a:endParaRP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909099" y="2396795"/>
              <a:ext cx="135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tx2"/>
                  </a:solidFill>
                </a:rPr>
                <a:t>Gas</a:t>
              </a:r>
              <a:endParaRPr lang="es-ES" sz="1600" dirty="0">
                <a:solidFill>
                  <a:schemeClr val="tx2"/>
                </a:solidFill>
              </a:endParaRPr>
            </a:p>
          </p:txBody>
        </p:sp>
        <p:cxnSp>
          <p:nvCxnSpPr>
            <p:cNvPr id="6" name="5 Conector recto de flecha"/>
            <p:cNvCxnSpPr/>
            <p:nvPr/>
          </p:nvCxnSpPr>
          <p:spPr>
            <a:xfrm>
              <a:off x="621067" y="1871253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 de flecha"/>
            <p:cNvCxnSpPr/>
            <p:nvPr/>
          </p:nvCxnSpPr>
          <p:spPr>
            <a:xfrm>
              <a:off x="621067" y="2303301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 de flecha"/>
            <p:cNvCxnSpPr/>
            <p:nvPr/>
          </p:nvCxnSpPr>
          <p:spPr>
            <a:xfrm>
              <a:off x="621067" y="2735349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 de flecha"/>
            <p:cNvCxnSpPr>
              <a:stCxn id="2" idx="3"/>
              <a:endCxn id="9" idx="1"/>
            </p:cNvCxnSpPr>
            <p:nvPr/>
          </p:nvCxnSpPr>
          <p:spPr>
            <a:xfrm>
              <a:off x="4437491" y="2267297"/>
              <a:ext cx="158417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835" y="1753587"/>
              <a:ext cx="1071562" cy="1071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17 CuadroTexto"/>
            <p:cNvSpPr txBox="1"/>
            <p:nvPr/>
          </p:nvSpPr>
          <p:spPr>
            <a:xfrm>
              <a:off x="7390767" y="1340768"/>
              <a:ext cx="135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err="1" smtClean="0">
                  <a:solidFill>
                    <a:schemeClr val="tx2"/>
                  </a:solidFill>
                </a:rPr>
                <a:t>User</a:t>
              </a:r>
              <a:endParaRPr lang="es-ES" sz="16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899592" y="3068960"/>
            <a:ext cx="1512168" cy="1233428"/>
            <a:chOff x="899592" y="3068960"/>
            <a:chExt cx="1512168" cy="1233428"/>
          </a:xfrm>
        </p:grpSpPr>
        <p:sp>
          <p:nvSpPr>
            <p:cNvPr id="17" name="16 CuadroTexto"/>
            <p:cNvSpPr txBox="1"/>
            <p:nvPr/>
          </p:nvSpPr>
          <p:spPr>
            <a:xfrm>
              <a:off x="899592" y="3933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rgbClr val="FF0000"/>
                  </a:solidFill>
                </a:rPr>
                <a:t>¿</a:t>
              </a:r>
              <a:r>
                <a:rPr lang="es-ES" dirty="0" err="1" smtClean="0">
                  <a:solidFill>
                    <a:srgbClr val="FF0000"/>
                  </a:solidFill>
                </a:rPr>
                <a:t>Sensors</a:t>
              </a:r>
              <a:r>
                <a:rPr lang="es-ES" dirty="0" smtClean="0">
                  <a:solidFill>
                    <a:srgbClr val="FF0000"/>
                  </a:solidFill>
                </a:rPr>
                <a:t>?</a:t>
              </a:r>
              <a:endParaRPr lang="es-ES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21 Conector recto de flecha"/>
            <p:cNvCxnSpPr>
              <a:stCxn id="17" idx="0"/>
            </p:cNvCxnSpPr>
            <p:nvPr/>
          </p:nvCxnSpPr>
          <p:spPr>
            <a:xfrm flipV="1">
              <a:off x="1655676" y="3068960"/>
              <a:ext cx="0" cy="8640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26 Grupo"/>
          <p:cNvGrpSpPr/>
          <p:nvPr/>
        </p:nvGrpSpPr>
        <p:grpSpPr>
          <a:xfrm>
            <a:off x="4283968" y="2930460"/>
            <a:ext cx="1512168" cy="1510427"/>
            <a:chOff x="4283968" y="2930460"/>
            <a:chExt cx="1512168" cy="1510427"/>
          </a:xfrm>
        </p:grpSpPr>
        <p:sp>
          <p:nvSpPr>
            <p:cNvPr id="20" name="19 CuadroTexto"/>
            <p:cNvSpPr txBox="1"/>
            <p:nvPr/>
          </p:nvSpPr>
          <p:spPr>
            <a:xfrm>
              <a:off x="4283968" y="3794556"/>
              <a:ext cx="1512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err="1" smtClean="0">
                  <a:solidFill>
                    <a:srgbClr val="FF0000"/>
                  </a:solidFill>
                </a:rPr>
                <a:t>Comunication</a:t>
              </a:r>
              <a:r>
                <a:rPr lang="es-ES" dirty="0" smtClean="0">
                  <a:solidFill>
                    <a:srgbClr val="FF0000"/>
                  </a:solidFill>
                </a:rPr>
                <a:t> </a:t>
              </a:r>
              <a:r>
                <a:rPr lang="es-ES" dirty="0" err="1" smtClean="0">
                  <a:solidFill>
                    <a:srgbClr val="FF0000"/>
                  </a:solidFill>
                </a:rPr>
                <a:t>system</a:t>
              </a:r>
              <a:endParaRPr lang="es-ES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24 Conector recto de flecha"/>
            <p:cNvCxnSpPr/>
            <p:nvPr/>
          </p:nvCxnSpPr>
          <p:spPr>
            <a:xfrm flipV="1">
              <a:off x="5078705" y="2930460"/>
              <a:ext cx="0" cy="8640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6156176" y="3037150"/>
            <a:ext cx="1234591" cy="1265238"/>
            <a:chOff x="6156176" y="3037150"/>
            <a:chExt cx="1234591" cy="1265238"/>
          </a:xfrm>
        </p:grpSpPr>
        <p:sp>
          <p:nvSpPr>
            <p:cNvPr id="21" name="20 CuadroTexto"/>
            <p:cNvSpPr txBox="1"/>
            <p:nvPr/>
          </p:nvSpPr>
          <p:spPr>
            <a:xfrm>
              <a:off x="6156176" y="3933056"/>
              <a:ext cx="12345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rgbClr val="FF0000"/>
                  </a:solidFill>
                </a:rPr>
                <a:t>App</a:t>
              </a:r>
              <a:endParaRPr lang="es-ES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25 Conector recto de flecha"/>
            <p:cNvCxnSpPr/>
            <p:nvPr/>
          </p:nvCxnSpPr>
          <p:spPr>
            <a:xfrm flipV="1">
              <a:off x="6773471" y="3037150"/>
              <a:ext cx="0" cy="8640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483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1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6642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Sensors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11560" y="1052736"/>
            <a:ext cx="82809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Temperature</a:t>
            </a:r>
            <a:r>
              <a:rPr lang="es-ES" dirty="0" smtClean="0"/>
              <a:t> &amp; </a:t>
            </a:r>
            <a:r>
              <a:rPr lang="es-ES" dirty="0" err="1" smtClean="0"/>
              <a:t>Humidity</a:t>
            </a:r>
            <a:r>
              <a:rPr lang="es-ES" dirty="0" smtClean="0"/>
              <a:t>  </a:t>
            </a:r>
            <a:r>
              <a:rPr lang="es-ES" dirty="0">
                <a:sym typeface="Wingdings" panose="05000000000000000000" pitchFamily="2" charset="2"/>
              </a:rPr>
              <a:t> </a:t>
            </a:r>
            <a:r>
              <a:rPr lang="es-ES" dirty="0" err="1">
                <a:sym typeface="Wingdings" panose="05000000000000000000" pitchFamily="2" charset="2"/>
              </a:rPr>
              <a:t>See</a:t>
            </a:r>
            <a:r>
              <a:rPr lang="es-ES" dirty="0">
                <a:sym typeface="Wingdings" panose="05000000000000000000" pitchFamily="2" charset="2"/>
              </a:rPr>
              <a:t> “</a:t>
            </a:r>
            <a:r>
              <a:rPr lang="es-ES" dirty="0" err="1">
                <a:sym typeface="Wingdings" panose="05000000000000000000" pitchFamily="2" charset="2"/>
              </a:rPr>
              <a:t>Measuring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dirty="0" err="1">
                <a:sym typeface="Wingdings" panose="05000000000000000000" pitchFamily="2" charset="2"/>
              </a:rPr>
              <a:t>temperature</a:t>
            </a:r>
            <a:r>
              <a:rPr lang="es-ES" dirty="0">
                <a:sym typeface="Wingdings" panose="05000000000000000000" pitchFamily="2" charset="2"/>
              </a:rPr>
              <a:t> &amp; </a:t>
            </a:r>
            <a:r>
              <a:rPr lang="es-ES" dirty="0" err="1" smtClean="0">
                <a:sym typeface="Wingdings" panose="05000000000000000000" pitchFamily="2" charset="2"/>
              </a:rPr>
              <a:t>humidity</a:t>
            </a:r>
            <a:r>
              <a:rPr lang="es-ES" dirty="0" smtClean="0">
                <a:sym typeface="Wingdings" panose="05000000000000000000" pitchFamily="2" charset="2"/>
              </a:rPr>
              <a:t>”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dirty="0">
                <a:sym typeface="Wingdings" panose="05000000000000000000" pitchFamily="2" charset="2"/>
              </a:rPr>
              <a:t>Gas  </a:t>
            </a:r>
            <a:r>
              <a:rPr lang="es-ES" dirty="0" err="1">
                <a:sym typeface="Wingdings" panose="05000000000000000000" pitchFamily="2" charset="2"/>
              </a:rPr>
              <a:t>See</a:t>
            </a:r>
            <a:r>
              <a:rPr lang="es-ES" dirty="0">
                <a:sym typeface="Wingdings" panose="05000000000000000000" pitchFamily="2" charset="2"/>
              </a:rPr>
              <a:t> “</a:t>
            </a:r>
            <a:r>
              <a:rPr lang="es-ES" dirty="0" err="1">
                <a:sym typeface="Wingdings" panose="05000000000000000000" pitchFamily="2" charset="2"/>
              </a:rPr>
              <a:t>Measuring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dirty="0" smtClean="0">
                <a:sym typeface="Wingdings" panose="05000000000000000000" pitchFamily="2" charset="2"/>
              </a:rPr>
              <a:t>Gas”</a:t>
            </a:r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r>
              <a:rPr lang="es-ES" dirty="0" smtClean="0">
                <a:sym typeface="Wingdings" panose="05000000000000000000" pitchFamily="2" charset="2"/>
              </a:rPr>
              <a:t>…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dirty="0" err="1" smtClean="0">
                <a:sym typeface="Wingdings" panose="05000000000000000000" pitchFamily="2" charset="2"/>
              </a:rPr>
              <a:t>But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there</a:t>
            </a:r>
            <a:r>
              <a:rPr lang="es-ES" dirty="0" smtClean="0">
                <a:sym typeface="Wingdings" panose="05000000000000000000" pitchFamily="2" charset="2"/>
              </a:rPr>
              <a:t> are </a:t>
            </a:r>
            <a:r>
              <a:rPr lang="es-ES" dirty="0" err="1" smtClean="0">
                <a:sym typeface="Wingdings" panose="05000000000000000000" pitchFamily="2" charset="2"/>
              </a:rPr>
              <a:t>other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possibilities</a:t>
            </a:r>
            <a:r>
              <a:rPr lang="es-ES" dirty="0" smtClean="0">
                <a:sym typeface="Wingdings" panose="05000000000000000000" pitchFamily="2" charset="2"/>
              </a:rPr>
              <a:t>: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u="sng" dirty="0">
                <a:hlinkClick r:id="rId2"/>
              </a:rPr>
              <a:t>https://www.bluedot.space/products/bme680/</a:t>
            </a:r>
            <a:r>
              <a:rPr lang="es-ES" dirty="0"/>
              <a:t> </a:t>
            </a:r>
            <a:endParaRPr lang="es-ES" dirty="0" smtClean="0"/>
          </a:p>
          <a:p>
            <a:endParaRPr lang="es-ES" dirty="0"/>
          </a:p>
          <a:p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www.adafruit.com/category/897</a:t>
            </a:r>
            <a:r>
              <a:rPr lang="es-ES" dirty="0" smtClean="0"/>
              <a:t> </a:t>
            </a:r>
            <a:endParaRPr lang="es-ES" dirty="0"/>
          </a:p>
          <a:p>
            <a:endParaRPr lang="es-ES" dirty="0" smtClean="0">
              <a:sym typeface="Wingdings" panose="05000000000000000000" pitchFamily="2" charset="2"/>
            </a:endParaRPr>
          </a:p>
          <a:p>
            <a:r>
              <a:rPr lang="es-ES" dirty="0" smtClean="0">
                <a:sym typeface="Wingdings" panose="05000000000000000000" pitchFamily="2" charset="2"/>
              </a:rPr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001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1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9523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err="1" smtClean="0">
                <a:solidFill>
                  <a:srgbClr val="C78A0D"/>
                </a:solidFill>
              </a:rPr>
              <a:t>Comunication</a:t>
            </a:r>
            <a:r>
              <a:rPr lang="en-US" sz="1600" dirty="0" smtClean="0">
                <a:solidFill>
                  <a:srgbClr val="C78A0D"/>
                </a:solidFill>
              </a:rPr>
              <a:t> system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11560" y="1052736"/>
            <a:ext cx="82809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Bluetooth </a:t>
            </a:r>
            <a:r>
              <a:rPr lang="es-ES" dirty="0" err="1" smtClean="0"/>
              <a:t>system</a:t>
            </a:r>
            <a:r>
              <a:rPr lang="es-ES" dirty="0"/>
              <a:t> </a:t>
            </a:r>
            <a:r>
              <a:rPr lang="es-ES" dirty="0" smtClean="0">
                <a:sym typeface="Wingdings" panose="05000000000000000000" pitchFamily="2" charset="2"/>
              </a:rPr>
              <a:t> 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dirty="0">
                <a:hlinkClick r:id="rId2"/>
              </a:rPr>
              <a:t>https://</a:t>
            </a:r>
            <a:r>
              <a:rPr lang="es-ES" dirty="0" smtClean="0">
                <a:hlinkClick r:id="rId2"/>
              </a:rPr>
              <a:t>create.arduino.cc/projecthub/electropeak/getting-started-with-hc-05-bluetooth-module-arduino-e0ca81</a:t>
            </a:r>
            <a:r>
              <a:rPr lang="es-ES" dirty="0" smtClean="0"/>
              <a:t> </a:t>
            </a:r>
          </a:p>
          <a:p>
            <a:endParaRPr lang="es-ES" dirty="0"/>
          </a:p>
          <a:p>
            <a:r>
              <a:rPr lang="es-ES" dirty="0">
                <a:hlinkClick r:id="rId3"/>
              </a:rPr>
              <a:t>https://howtomechatronics.com/tutorials/arduino/arduino-and-hc-05-bluetooth-module-tutorial</a:t>
            </a:r>
            <a:r>
              <a:rPr lang="es-ES" dirty="0" smtClean="0">
                <a:hlinkClick r:id="rId3"/>
              </a:rPr>
              <a:t>/</a:t>
            </a:r>
            <a:r>
              <a:rPr lang="es-ES" dirty="0" smtClean="0"/>
              <a:t> </a:t>
            </a:r>
          </a:p>
          <a:p>
            <a:endParaRPr lang="es-ES" dirty="0"/>
          </a:p>
          <a:p>
            <a:endParaRPr lang="es-ES" dirty="0"/>
          </a:p>
          <a:p>
            <a:endParaRPr lang="es-ES" dirty="0" smtClean="0">
              <a:sym typeface="Wingdings" panose="05000000000000000000" pitchFamily="2" charset="2"/>
            </a:endParaRPr>
          </a:p>
          <a:p>
            <a:r>
              <a:rPr lang="es-ES" dirty="0" smtClean="0">
                <a:sym typeface="Wingdings" panose="05000000000000000000" pitchFamily="2" charset="2"/>
              </a:rPr>
              <a:t> </a:t>
            </a:r>
            <a:endParaRPr lang="es-E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40968"/>
            <a:ext cx="7223320" cy="3503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57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1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9523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Wire </a:t>
            </a:r>
            <a:r>
              <a:rPr lang="en-US" sz="1600" dirty="0" err="1" smtClean="0">
                <a:solidFill>
                  <a:srgbClr val="C78A0D"/>
                </a:solidFill>
              </a:rPr>
              <a:t>conexion</a:t>
            </a:r>
            <a:endParaRPr lang="en-US" sz="1600" dirty="0">
              <a:solidFill>
                <a:srgbClr val="C78A0D"/>
              </a:solidFill>
            </a:endParaRPr>
          </a:p>
        </p:txBody>
      </p:sp>
      <p:pic>
        <p:nvPicPr>
          <p:cNvPr id="4099" name="Picture 3" descr="M:\Tecnologias_procesos\_Tecnol_Procesos\FORMACION\2022_SmarTrain\20220502_1338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89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1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9523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Arduino Code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69516" y="934008"/>
            <a:ext cx="3672408" cy="5078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/>
              <a:t>#</a:t>
            </a:r>
            <a:r>
              <a:rPr lang="es-ES" sz="1200" dirty="0" err="1"/>
              <a:t>include</a:t>
            </a:r>
            <a:r>
              <a:rPr lang="es-ES" sz="1200" dirty="0"/>
              <a:t> &lt;</a:t>
            </a:r>
            <a:r>
              <a:rPr lang="es-ES" sz="1200" dirty="0" err="1"/>
              <a:t>SPI.h</a:t>
            </a:r>
            <a:r>
              <a:rPr lang="es-ES" sz="1200" dirty="0"/>
              <a:t>&gt;</a:t>
            </a:r>
          </a:p>
          <a:p>
            <a:r>
              <a:rPr lang="es-ES" sz="1200" dirty="0"/>
              <a:t>#</a:t>
            </a:r>
            <a:r>
              <a:rPr lang="es-ES" sz="1200" dirty="0" err="1"/>
              <a:t>include</a:t>
            </a:r>
            <a:r>
              <a:rPr lang="es-ES" sz="1200" dirty="0"/>
              <a:t> &lt;</a:t>
            </a:r>
            <a:r>
              <a:rPr lang="es-ES" sz="1200" dirty="0" err="1"/>
              <a:t>Adafruit_Sensor.h</a:t>
            </a:r>
            <a:r>
              <a:rPr lang="es-ES" sz="1200" dirty="0"/>
              <a:t>&gt;</a:t>
            </a:r>
          </a:p>
          <a:p>
            <a:r>
              <a:rPr lang="es-ES" sz="1200" dirty="0"/>
              <a:t>#</a:t>
            </a:r>
            <a:r>
              <a:rPr lang="es-ES" sz="1200" dirty="0" err="1"/>
              <a:t>include</a:t>
            </a:r>
            <a:r>
              <a:rPr lang="es-ES" sz="1200" dirty="0"/>
              <a:t> "Adafruit_BME680.h"</a:t>
            </a:r>
          </a:p>
          <a:p>
            <a:endParaRPr lang="es-ES" sz="1200" dirty="0"/>
          </a:p>
          <a:p>
            <a:r>
              <a:rPr lang="es-ES" sz="1200" dirty="0"/>
              <a:t>#define BME_SCK 13</a:t>
            </a:r>
          </a:p>
          <a:p>
            <a:r>
              <a:rPr lang="es-ES" sz="1200" dirty="0"/>
              <a:t>#define BME_MISO 12</a:t>
            </a:r>
          </a:p>
          <a:p>
            <a:r>
              <a:rPr lang="es-ES" sz="1200" dirty="0"/>
              <a:t>#define BME_MOSI 11</a:t>
            </a:r>
          </a:p>
          <a:p>
            <a:r>
              <a:rPr lang="es-ES" sz="1200" dirty="0"/>
              <a:t>#define BME_CS 10</a:t>
            </a:r>
          </a:p>
          <a:p>
            <a:endParaRPr lang="es-ES" sz="1200" dirty="0"/>
          </a:p>
          <a:p>
            <a:r>
              <a:rPr lang="es-ES" sz="1200" dirty="0"/>
              <a:t>#define SEALEVELPRESSURE_HPA (1013.25)</a:t>
            </a:r>
          </a:p>
          <a:p>
            <a:endParaRPr lang="es-ES" sz="1200" dirty="0"/>
          </a:p>
          <a:p>
            <a:r>
              <a:rPr lang="es-ES" sz="1200" dirty="0"/>
              <a:t>Adafruit_BME680 </a:t>
            </a:r>
            <a:r>
              <a:rPr lang="es-ES" sz="1200" dirty="0" err="1"/>
              <a:t>bme</a:t>
            </a:r>
            <a:r>
              <a:rPr lang="es-ES" sz="1200" dirty="0"/>
              <a:t>; // I2C</a:t>
            </a:r>
          </a:p>
          <a:p>
            <a:r>
              <a:rPr lang="es-ES" sz="1200" dirty="0"/>
              <a:t>//Adafruit_BME680 </a:t>
            </a:r>
            <a:r>
              <a:rPr lang="es-ES" sz="1200" dirty="0" err="1"/>
              <a:t>bme</a:t>
            </a:r>
            <a:r>
              <a:rPr lang="es-ES" sz="1200" dirty="0"/>
              <a:t>(BME_CS); // hardware SPI</a:t>
            </a:r>
          </a:p>
          <a:p>
            <a:r>
              <a:rPr lang="es-ES" sz="1200" dirty="0"/>
              <a:t>//Adafruit_BME680 </a:t>
            </a:r>
            <a:r>
              <a:rPr lang="es-ES" sz="1200" dirty="0" err="1"/>
              <a:t>bme</a:t>
            </a:r>
            <a:r>
              <a:rPr lang="es-ES" sz="1200" dirty="0"/>
              <a:t>(BME_CS, BME_MOSI, BME_MISO,  BME_SCK);</a:t>
            </a:r>
          </a:p>
          <a:p>
            <a:endParaRPr lang="es-ES" sz="1200" dirty="0"/>
          </a:p>
          <a:p>
            <a:r>
              <a:rPr lang="es-ES" sz="1200" dirty="0" err="1" smtClean="0"/>
              <a:t>void</a:t>
            </a:r>
            <a:r>
              <a:rPr lang="es-ES" sz="1200" dirty="0" smtClean="0"/>
              <a:t> </a:t>
            </a:r>
            <a:r>
              <a:rPr lang="es-ES" sz="1200" dirty="0" err="1"/>
              <a:t>setup</a:t>
            </a:r>
            <a:r>
              <a:rPr lang="es-ES" sz="1200" dirty="0"/>
              <a:t>() {</a:t>
            </a:r>
          </a:p>
          <a:p>
            <a:r>
              <a:rPr lang="es-ES" sz="1200" dirty="0" smtClean="0"/>
              <a:t>  </a:t>
            </a:r>
            <a:r>
              <a:rPr lang="es-ES" sz="1200" dirty="0" err="1" smtClean="0"/>
              <a:t>Serial.begin</a:t>
            </a:r>
            <a:r>
              <a:rPr lang="es-ES" sz="1200" dirty="0" smtClean="0"/>
              <a:t>(9600</a:t>
            </a:r>
            <a:r>
              <a:rPr lang="es-ES" sz="1200" dirty="0"/>
              <a:t>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while</a:t>
            </a:r>
            <a:r>
              <a:rPr lang="es-ES" sz="1200" dirty="0"/>
              <a:t> (!Serial);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Serial.println</a:t>
            </a:r>
            <a:r>
              <a:rPr lang="es-ES" sz="1200" dirty="0"/>
              <a:t>(F("BME680 test"));</a:t>
            </a:r>
          </a:p>
          <a:p>
            <a:endParaRPr lang="es-ES" sz="1200" dirty="0"/>
          </a:p>
          <a:p>
            <a:r>
              <a:rPr lang="es-ES" sz="1200" dirty="0"/>
              <a:t>  </a:t>
            </a:r>
            <a:r>
              <a:rPr lang="es-ES" sz="1200" dirty="0" err="1"/>
              <a:t>if</a:t>
            </a:r>
            <a:r>
              <a:rPr lang="es-ES" sz="1200" dirty="0"/>
              <a:t> (!</a:t>
            </a:r>
            <a:r>
              <a:rPr lang="es-ES" sz="1200" dirty="0" err="1"/>
              <a:t>bme.begin</a:t>
            </a:r>
            <a:r>
              <a:rPr lang="es-ES" sz="1200" dirty="0"/>
              <a:t>()) {</a:t>
            </a:r>
          </a:p>
          <a:p>
            <a:r>
              <a:rPr lang="es-ES" sz="1200" dirty="0"/>
              <a:t>    </a:t>
            </a:r>
            <a:r>
              <a:rPr lang="es-ES" sz="1200" dirty="0" err="1"/>
              <a:t>Serial.println</a:t>
            </a:r>
            <a:r>
              <a:rPr lang="es-ES" sz="1200" dirty="0"/>
              <a:t>("</a:t>
            </a:r>
            <a:r>
              <a:rPr lang="es-ES" sz="1200" dirty="0" err="1"/>
              <a:t>Could</a:t>
            </a:r>
            <a:r>
              <a:rPr lang="es-ES" sz="1200" dirty="0"/>
              <a:t> </a:t>
            </a:r>
            <a:r>
              <a:rPr lang="es-ES" sz="1200" dirty="0" err="1"/>
              <a:t>not</a:t>
            </a:r>
            <a:r>
              <a:rPr lang="es-ES" sz="1200" dirty="0"/>
              <a:t> </a:t>
            </a:r>
            <a:r>
              <a:rPr lang="es-ES" sz="1200" dirty="0" err="1"/>
              <a:t>find</a:t>
            </a:r>
            <a:r>
              <a:rPr lang="es-ES" sz="1200" dirty="0"/>
              <a:t> a </a:t>
            </a:r>
            <a:r>
              <a:rPr lang="es-ES" sz="1200" dirty="0" err="1"/>
              <a:t>valid</a:t>
            </a:r>
            <a:r>
              <a:rPr lang="es-ES" sz="1200" dirty="0"/>
              <a:t> BME680 sensor, </a:t>
            </a:r>
            <a:r>
              <a:rPr lang="es-ES" sz="1200" dirty="0" err="1"/>
              <a:t>check</a:t>
            </a:r>
            <a:r>
              <a:rPr lang="es-ES" sz="1200" dirty="0"/>
              <a:t> </a:t>
            </a:r>
            <a:r>
              <a:rPr lang="es-ES" sz="1200" dirty="0" err="1"/>
              <a:t>wiring</a:t>
            </a:r>
            <a:r>
              <a:rPr lang="es-ES" sz="1200" dirty="0"/>
              <a:t>!");</a:t>
            </a:r>
          </a:p>
          <a:p>
            <a:r>
              <a:rPr lang="es-ES" sz="1200" dirty="0"/>
              <a:t>    </a:t>
            </a:r>
            <a:r>
              <a:rPr lang="es-ES" sz="1200" dirty="0" err="1"/>
              <a:t>while</a:t>
            </a:r>
            <a:r>
              <a:rPr lang="es-ES" sz="1200" dirty="0"/>
              <a:t> (1);</a:t>
            </a:r>
          </a:p>
          <a:p>
            <a:r>
              <a:rPr lang="es-ES" sz="1200" dirty="0"/>
              <a:t>  }</a:t>
            </a:r>
          </a:p>
          <a:p>
            <a:endParaRPr lang="es-ES" sz="1200" dirty="0"/>
          </a:p>
        </p:txBody>
      </p:sp>
      <p:sp>
        <p:nvSpPr>
          <p:cNvPr id="7" name="6 Rectángulo"/>
          <p:cNvSpPr/>
          <p:nvPr/>
        </p:nvSpPr>
        <p:spPr>
          <a:xfrm>
            <a:off x="4860032" y="934008"/>
            <a:ext cx="4104456" cy="4893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/>
              <a:t> // Set up </a:t>
            </a:r>
            <a:r>
              <a:rPr lang="es-ES" sz="1200" dirty="0" err="1"/>
              <a:t>oversampling</a:t>
            </a:r>
            <a:r>
              <a:rPr lang="es-ES" sz="1200" dirty="0"/>
              <a:t> and </a:t>
            </a:r>
            <a:r>
              <a:rPr lang="es-ES" sz="1200" dirty="0" err="1"/>
              <a:t>filter</a:t>
            </a:r>
            <a:r>
              <a:rPr lang="es-ES" sz="1200" dirty="0"/>
              <a:t> </a:t>
            </a:r>
            <a:r>
              <a:rPr lang="es-ES" sz="1200" dirty="0" err="1"/>
              <a:t>initialization</a:t>
            </a:r>
            <a:endParaRPr lang="es-ES" sz="1200" dirty="0"/>
          </a:p>
          <a:p>
            <a:r>
              <a:rPr lang="es-ES" sz="1200" dirty="0"/>
              <a:t>  </a:t>
            </a:r>
            <a:r>
              <a:rPr lang="es-ES" sz="1200" dirty="0" err="1"/>
              <a:t>bme.setTemperatureOversampling</a:t>
            </a:r>
            <a:r>
              <a:rPr lang="es-ES" sz="1200" dirty="0"/>
              <a:t>(BME680_OS_8X);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bme.setHumidityOversampling</a:t>
            </a:r>
            <a:r>
              <a:rPr lang="es-ES" sz="1200" dirty="0"/>
              <a:t>(BME680_OS_2X);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bme.setPressureOversampling</a:t>
            </a:r>
            <a:r>
              <a:rPr lang="es-ES" sz="1200" dirty="0"/>
              <a:t>(BME680_OS_4X);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bme.setIIRFilterSize</a:t>
            </a:r>
            <a:r>
              <a:rPr lang="es-ES" sz="1200" dirty="0"/>
              <a:t>(BME680_FILTER_SIZE_3);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bme.setGasHeater</a:t>
            </a:r>
            <a:r>
              <a:rPr lang="es-ES" sz="1200" dirty="0"/>
              <a:t>(320, 150); // 320*C </a:t>
            </a:r>
            <a:r>
              <a:rPr lang="es-ES" sz="1200" dirty="0" err="1"/>
              <a:t>for</a:t>
            </a:r>
            <a:r>
              <a:rPr lang="es-ES" sz="1200" dirty="0"/>
              <a:t> 150 ms</a:t>
            </a:r>
          </a:p>
          <a:p>
            <a:r>
              <a:rPr lang="es-ES" sz="1200" dirty="0"/>
              <a:t>}</a:t>
            </a:r>
          </a:p>
          <a:p>
            <a:endParaRPr lang="es-ES" sz="1200" dirty="0" smtClean="0"/>
          </a:p>
          <a:p>
            <a:r>
              <a:rPr lang="es-ES" sz="1200" dirty="0" err="1" smtClean="0"/>
              <a:t>void</a:t>
            </a:r>
            <a:r>
              <a:rPr lang="es-ES" sz="1200" dirty="0" smtClean="0"/>
              <a:t> </a:t>
            </a:r>
            <a:r>
              <a:rPr lang="es-ES" sz="1200" dirty="0" err="1"/>
              <a:t>loop</a:t>
            </a:r>
            <a:r>
              <a:rPr lang="es-ES" sz="1200" dirty="0"/>
              <a:t>() {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if</a:t>
            </a:r>
            <a:r>
              <a:rPr lang="es-ES" sz="1200" dirty="0"/>
              <a:t> (! </a:t>
            </a:r>
            <a:r>
              <a:rPr lang="es-ES" sz="1200" dirty="0" err="1"/>
              <a:t>bme.performReading</a:t>
            </a:r>
            <a:r>
              <a:rPr lang="es-ES" sz="1200" dirty="0"/>
              <a:t>()) {</a:t>
            </a:r>
          </a:p>
          <a:p>
            <a:r>
              <a:rPr lang="es-ES" sz="1200" dirty="0"/>
              <a:t>    </a:t>
            </a:r>
            <a:r>
              <a:rPr lang="es-ES" sz="1200" dirty="0" err="1"/>
              <a:t>Serial.println</a:t>
            </a:r>
            <a:r>
              <a:rPr lang="es-ES" sz="1200" dirty="0"/>
              <a:t>("</a:t>
            </a:r>
            <a:r>
              <a:rPr lang="es-ES" sz="1200" dirty="0" err="1"/>
              <a:t>Failed</a:t>
            </a:r>
            <a:r>
              <a:rPr lang="es-ES" sz="1200" dirty="0"/>
              <a:t> to </a:t>
            </a:r>
            <a:r>
              <a:rPr lang="es-ES" sz="1200" dirty="0" err="1"/>
              <a:t>perform</a:t>
            </a:r>
            <a:r>
              <a:rPr lang="es-ES" sz="1200" dirty="0"/>
              <a:t> </a:t>
            </a:r>
            <a:r>
              <a:rPr lang="es-ES" sz="1200" dirty="0" err="1"/>
              <a:t>reading</a:t>
            </a:r>
            <a:r>
              <a:rPr lang="es-ES" sz="1200" dirty="0"/>
              <a:t> :(");</a:t>
            </a:r>
          </a:p>
          <a:p>
            <a:r>
              <a:rPr lang="es-ES" sz="1200" dirty="0"/>
              <a:t>    </a:t>
            </a:r>
            <a:r>
              <a:rPr lang="es-ES" sz="1200" dirty="0" err="1"/>
              <a:t>return</a:t>
            </a:r>
            <a:r>
              <a:rPr lang="es-ES" sz="1200" dirty="0"/>
              <a:t>;</a:t>
            </a:r>
          </a:p>
          <a:p>
            <a:r>
              <a:rPr lang="es-ES" sz="1200" dirty="0"/>
              <a:t>  }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</a:t>
            </a:r>
            <a:r>
              <a:rPr lang="es-ES" sz="1200" dirty="0" err="1"/>
              <a:t>int</a:t>
            </a:r>
            <a:r>
              <a:rPr lang="es-ES" sz="1200" dirty="0"/>
              <a:t>(</a:t>
            </a:r>
            <a:r>
              <a:rPr lang="es-ES" sz="1200" dirty="0" err="1"/>
              <a:t>bme.temperature</a:t>
            </a:r>
            <a:r>
              <a:rPr lang="es-ES" sz="1200" dirty="0"/>
              <a:t>));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(";");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</a:t>
            </a:r>
            <a:r>
              <a:rPr lang="es-ES" sz="1200" dirty="0" err="1"/>
              <a:t>int</a:t>
            </a:r>
            <a:r>
              <a:rPr lang="es-ES" sz="1200" dirty="0"/>
              <a:t>(</a:t>
            </a:r>
            <a:r>
              <a:rPr lang="es-ES" sz="1200" dirty="0" err="1"/>
              <a:t>bme.humidity</a:t>
            </a:r>
            <a:r>
              <a:rPr lang="es-ES" sz="1200" dirty="0"/>
              <a:t>));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(";");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</a:t>
            </a:r>
            <a:r>
              <a:rPr lang="es-ES" sz="1200" dirty="0" err="1"/>
              <a:t>int</a:t>
            </a:r>
            <a:r>
              <a:rPr lang="es-ES" sz="1200" dirty="0"/>
              <a:t>(</a:t>
            </a:r>
            <a:r>
              <a:rPr lang="es-ES" sz="1200" dirty="0" err="1"/>
              <a:t>bme.pressure</a:t>
            </a:r>
            <a:r>
              <a:rPr lang="es-ES" sz="1200" dirty="0"/>
              <a:t> / 100.0));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(";");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</a:t>
            </a:r>
            <a:r>
              <a:rPr lang="es-ES" sz="1200" dirty="0" err="1"/>
              <a:t>int</a:t>
            </a:r>
            <a:r>
              <a:rPr lang="es-ES" sz="1200" dirty="0"/>
              <a:t>(</a:t>
            </a:r>
            <a:r>
              <a:rPr lang="es-ES" sz="1200" dirty="0" err="1"/>
              <a:t>bme.readAltitude</a:t>
            </a:r>
            <a:r>
              <a:rPr lang="es-ES" sz="1200" dirty="0"/>
              <a:t>(SEALEVELPRESSURE_HPA)));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(";");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</a:t>
            </a:r>
            <a:r>
              <a:rPr lang="es-ES" sz="1200" dirty="0" err="1"/>
              <a:t>int</a:t>
            </a:r>
            <a:r>
              <a:rPr lang="es-ES" sz="1200" dirty="0"/>
              <a:t>(</a:t>
            </a:r>
            <a:r>
              <a:rPr lang="es-ES" sz="1200" dirty="0" err="1"/>
              <a:t>bme.gas_resistance</a:t>
            </a:r>
            <a:r>
              <a:rPr lang="es-ES" sz="1200" dirty="0"/>
              <a:t> / 1000.0));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Serial.print</a:t>
            </a:r>
            <a:r>
              <a:rPr lang="es-ES" sz="1200" dirty="0"/>
              <a:t>("\n"); // Fin de línea. Importante.</a:t>
            </a:r>
          </a:p>
          <a:p>
            <a:endParaRPr lang="es-ES" sz="1200" dirty="0"/>
          </a:p>
          <a:p>
            <a:r>
              <a:rPr lang="es-ES" sz="1200" dirty="0"/>
              <a:t>  </a:t>
            </a:r>
            <a:r>
              <a:rPr lang="es-ES" sz="1200" dirty="0" err="1"/>
              <a:t>delay</a:t>
            </a:r>
            <a:r>
              <a:rPr lang="es-ES" sz="1200" dirty="0"/>
              <a:t>(5000);</a:t>
            </a:r>
          </a:p>
          <a:p>
            <a:r>
              <a:rPr lang="es-ES" sz="1200" dirty="0"/>
              <a:t>}</a:t>
            </a:r>
          </a:p>
        </p:txBody>
      </p:sp>
      <p:cxnSp>
        <p:nvCxnSpPr>
          <p:cNvPr id="6" name="5 Conector angular"/>
          <p:cNvCxnSpPr>
            <a:stCxn id="2" idx="2"/>
            <a:endCxn id="7" idx="0"/>
          </p:cNvCxnSpPr>
          <p:nvPr/>
        </p:nvCxnSpPr>
        <p:spPr>
          <a:xfrm rot="5400000" flipH="1" flipV="1">
            <a:off x="2169833" y="1269895"/>
            <a:ext cx="5078313" cy="4406540"/>
          </a:xfrm>
          <a:prstGeom prst="bentConnector5">
            <a:avLst>
              <a:gd name="adj1" fmla="val -4501"/>
              <a:gd name="adj2" fmla="val 47549"/>
              <a:gd name="adj3" fmla="val 10450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74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907704" y="3109610"/>
            <a:ext cx="55446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Aft>
                <a:spcPts val="300"/>
              </a:spcAft>
            </a:pPr>
            <a:r>
              <a:rPr lang="en-US" dirty="0" smtClean="0">
                <a:solidFill>
                  <a:srgbClr val="C78A0D"/>
                </a:solidFill>
              </a:rPr>
              <a:t>EXAMPLE 2</a:t>
            </a:r>
            <a:endParaRPr lang="en-US" dirty="0">
              <a:solidFill>
                <a:srgbClr val="C78A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3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55446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2</a:t>
            </a:r>
            <a:endParaRPr lang="en-US" sz="1600" dirty="0">
              <a:solidFill>
                <a:srgbClr val="C78A0D"/>
              </a:solidFill>
            </a:endParaRPr>
          </a:p>
        </p:txBody>
      </p:sp>
      <p:grpSp>
        <p:nvGrpSpPr>
          <p:cNvPr id="29" name="28 Grupo"/>
          <p:cNvGrpSpPr/>
          <p:nvPr/>
        </p:nvGrpSpPr>
        <p:grpSpPr>
          <a:xfrm>
            <a:off x="621067" y="1340768"/>
            <a:ext cx="8127397" cy="1610605"/>
            <a:chOff x="621067" y="1340768"/>
            <a:chExt cx="8127397" cy="1610605"/>
          </a:xfrm>
        </p:grpSpPr>
        <p:sp>
          <p:nvSpPr>
            <p:cNvPr id="2" name="1 Rectángulo redondeado"/>
            <p:cNvSpPr/>
            <p:nvPr/>
          </p:nvSpPr>
          <p:spPr>
            <a:xfrm>
              <a:off x="2709299" y="1583221"/>
              <a:ext cx="1728192" cy="1368152"/>
            </a:xfrm>
            <a:prstGeom prst="roundRect">
              <a:avLst>
                <a:gd name="adj" fmla="val 1048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err="1" smtClean="0">
                  <a:solidFill>
                    <a:schemeClr val="tx2"/>
                  </a:solidFill>
                </a:rPr>
                <a:t>Arduino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9" name="8 Rectángulo redondeado"/>
            <p:cNvSpPr/>
            <p:nvPr/>
          </p:nvSpPr>
          <p:spPr>
            <a:xfrm>
              <a:off x="6021667" y="1583221"/>
              <a:ext cx="1440160" cy="1368152"/>
            </a:xfrm>
            <a:prstGeom prst="roundRect">
              <a:avLst>
                <a:gd name="adj" fmla="val 1048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2"/>
                  </a:solidFill>
                </a:rPr>
                <a:t>Mobile </a:t>
              </a:r>
              <a:r>
                <a:rPr lang="es-ES" dirty="0" err="1" smtClean="0">
                  <a:solidFill>
                    <a:schemeClr val="tx2"/>
                  </a:solidFill>
                </a:rPr>
                <a:t>phone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3" name="2 CuadroTexto"/>
            <p:cNvSpPr txBox="1"/>
            <p:nvPr/>
          </p:nvSpPr>
          <p:spPr>
            <a:xfrm>
              <a:off x="919554" y="1932541"/>
              <a:ext cx="135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err="1" smtClean="0">
                  <a:solidFill>
                    <a:schemeClr val="tx2"/>
                  </a:solidFill>
                </a:rPr>
                <a:t>Ligths</a:t>
              </a:r>
              <a:endParaRPr lang="es-ES" sz="1600" dirty="0">
                <a:solidFill>
                  <a:schemeClr val="tx2"/>
                </a:solidFill>
              </a:endParaRPr>
            </a:p>
          </p:txBody>
        </p:sp>
        <p:cxnSp>
          <p:nvCxnSpPr>
            <p:cNvPr id="6" name="5 Conector recto de flecha"/>
            <p:cNvCxnSpPr/>
            <p:nvPr/>
          </p:nvCxnSpPr>
          <p:spPr>
            <a:xfrm>
              <a:off x="621067" y="2276872"/>
              <a:ext cx="2088232" cy="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 de flecha"/>
            <p:cNvCxnSpPr>
              <a:stCxn id="2" idx="3"/>
              <a:endCxn id="9" idx="1"/>
            </p:cNvCxnSpPr>
            <p:nvPr/>
          </p:nvCxnSpPr>
          <p:spPr>
            <a:xfrm>
              <a:off x="4437491" y="2267297"/>
              <a:ext cx="1584176" cy="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835" y="1753587"/>
              <a:ext cx="1071562" cy="1071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17 CuadroTexto"/>
            <p:cNvSpPr txBox="1"/>
            <p:nvPr/>
          </p:nvSpPr>
          <p:spPr>
            <a:xfrm>
              <a:off x="7390767" y="1340768"/>
              <a:ext cx="135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err="1" smtClean="0">
                  <a:solidFill>
                    <a:schemeClr val="tx2"/>
                  </a:solidFill>
                </a:rPr>
                <a:t>User</a:t>
              </a:r>
              <a:endParaRPr lang="es-ES" sz="16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899592" y="3068960"/>
            <a:ext cx="1512168" cy="1233428"/>
            <a:chOff x="899592" y="3068960"/>
            <a:chExt cx="1512168" cy="1233428"/>
          </a:xfrm>
        </p:grpSpPr>
        <p:sp>
          <p:nvSpPr>
            <p:cNvPr id="17" name="16 CuadroTexto"/>
            <p:cNvSpPr txBox="1"/>
            <p:nvPr/>
          </p:nvSpPr>
          <p:spPr>
            <a:xfrm>
              <a:off x="899592" y="3933056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rgbClr val="FF0000"/>
                  </a:solidFill>
                </a:rPr>
                <a:t>¿</a:t>
              </a:r>
              <a:r>
                <a:rPr lang="es-ES" dirty="0" err="1" smtClean="0">
                  <a:solidFill>
                    <a:srgbClr val="FF0000"/>
                  </a:solidFill>
                </a:rPr>
                <a:t>Actuators</a:t>
              </a:r>
              <a:r>
                <a:rPr lang="es-ES" dirty="0" smtClean="0">
                  <a:solidFill>
                    <a:srgbClr val="FF0000"/>
                  </a:solidFill>
                </a:rPr>
                <a:t>?</a:t>
              </a:r>
              <a:endParaRPr lang="es-ES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21 Conector recto de flecha"/>
            <p:cNvCxnSpPr>
              <a:stCxn id="17" idx="0"/>
            </p:cNvCxnSpPr>
            <p:nvPr/>
          </p:nvCxnSpPr>
          <p:spPr>
            <a:xfrm flipV="1">
              <a:off x="1655676" y="3068960"/>
              <a:ext cx="0" cy="8640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26 Grupo"/>
          <p:cNvGrpSpPr/>
          <p:nvPr/>
        </p:nvGrpSpPr>
        <p:grpSpPr>
          <a:xfrm>
            <a:off x="4283968" y="2930460"/>
            <a:ext cx="1512168" cy="1510427"/>
            <a:chOff x="4283968" y="2930460"/>
            <a:chExt cx="1512168" cy="1510427"/>
          </a:xfrm>
        </p:grpSpPr>
        <p:sp>
          <p:nvSpPr>
            <p:cNvPr id="20" name="19 CuadroTexto"/>
            <p:cNvSpPr txBox="1"/>
            <p:nvPr/>
          </p:nvSpPr>
          <p:spPr>
            <a:xfrm>
              <a:off x="4283968" y="3794556"/>
              <a:ext cx="1512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err="1" smtClean="0">
                  <a:solidFill>
                    <a:srgbClr val="FF0000"/>
                  </a:solidFill>
                </a:rPr>
                <a:t>Comunication</a:t>
              </a:r>
              <a:r>
                <a:rPr lang="es-ES" dirty="0" smtClean="0">
                  <a:solidFill>
                    <a:srgbClr val="FF0000"/>
                  </a:solidFill>
                </a:rPr>
                <a:t> </a:t>
              </a:r>
              <a:r>
                <a:rPr lang="es-ES" dirty="0" err="1" smtClean="0">
                  <a:solidFill>
                    <a:srgbClr val="FF0000"/>
                  </a:solidFill>
                </a:rPr>
                <a:t>system</a:t>
              </a:r>
              <a:endParaRPr lang="es-ES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24 Conector recto de flecha"/>
            <p:cNvCxnSpPr/>
            <p:nvPr/>
          </p:nvCxnSpPr>
          <p:spPr>
            <a:xfrm flipV="1">
              <a:off x="5078705" y="2930460"/>
              <a:ext cx="0" cy="8640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6156176" y="3037150"/>
            <a:ext cx="1234591" cy="1265238"/>
            <a:chOff x="6156176" y="3037150"/>
            <a:chExt cx="1234591" cy="1265238"/>
          </a:xfrm>
        </p:grpSpPr>
        <p:sp>
          <p:nvSpPr>
            <p:cNvPr id="21" name="20 CuadroTexto"/>
            <p:cNvSpPr txBox="1"/>
            <p:nvPr/>
          </p:nvSpPr>
          <p:spPr>
            <a:xfrm>
              <a:off x="6156176" y="3933056"/>
              <a:ext cx="12345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rgbClr val="FF0000"/>
                  </a:solidFill>
                </a:rPr>
                <a:t>App</a:t>
              </a:r>
              <a:endParaRPr lang="es-ES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25 Conector recto de flecha"/>
            <p:cNvCxnSpPr/>
            <p:nvPr/>
          </p:nvCxnSpPr>
          <p:spPr>
            <a:xfrm flipV="1">
              <a:off x="6773471" y="3037150"/>
              <a:ext cx="0" cy="8640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894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2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6642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Actuators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11560" y="1052736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ym typeface="Wingdings" panose="05000000000000000000" pitchFamily="2" charset="2"/>
              </a:rPr>
              <a:t>Diode</a:t>
            </a:r>
            <a:r>
              <a:rPr lang="es-ES" dirty="0" smtClean="0">
                <a:sym typeface="Wingdings" panose="05000000000000000000" pitchFamily="2" charset="2"/>
              </a:rPr>
              <a:t> Led </a:t>
            </a:r>
            <a:r>
              <a:rPr lang="es-ES" dirty="0" err="1" smtClean="0">
                <a:sym typeface="Wingdings" panose="05000000000000000000" pitchFamily="2" charset="2"/>
              </a:rPr>
              <a:t>See</a:t>
            </a:r>
            <a:r>
              <a:rPr lang="es-ES" dirty="0" smtClean="0">
                <a:sym typeface="Wingdings" panose="05000000000000000000" pitchFamily="2" charset="2"/>
              </a:rPr>
              <a:t>…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dirty="0">
                <a:sym typeface="Wingdings" panose="05000000000000000000" pitchFamily="2" charset="2"/>
                <a:hlinkClick r:id="rId2"/>
              </a:rPr>
              <a:t>https://</a:t>
            </a:r>
            <a:r>
              <a:rPr lang="es-ES" dirty="0" smtClean="0">
                <a:sym typeface="Wingdings" panose="05000000000000000000" pitchFamily="2" charset="2"/>
                <a:hlinkClick r:id="rId2"/>
              </a:rPr>
              <a:t>create.arduino.cc/projecthub/karmette/basic-led-setup-for-beginners-0a124a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</a:p>
          <a:p>
            <a:r>
              <a:rPr lang="es-ES" dirty="0">
                <a:sym typeface="Wingdings" panose="05000000000000000000" pitchFamily="2" charset="2"/>
                <a:hlinkClick r:id="rId3"/>
              </a:rPr>
              <a:t>https://www.circuitbasics.com/arduino-basics-controlling-led</a:t>
            </a:r>
            <a:r>
              <a:rPr lang="es-ES" dirty="0" smtClean="0">
                <a:sym typeface="Wingdings" panose="05000000000000000000" pitchFamily="2" charset="2"/>
                <a:hlinkClick r:id="rId3"/>
              </a:rPr>
              <a:t>/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 smtClean="0">
              <a:sym typeface="Wingdings" panose="05000000000000000000" pitchFamily="2" charset="2"/>
            </a:endParaRPr>
          </a:p>
          <a:p>
            <a:r>
              <a:rPr lang="es-ES" dirty="0" smtClean="0">
                <a:sym typeface="Wingdings" panose="05000000000000000000" pitchFamily="2" charset="2"/>
              </a:rPr>
              <a:t>Led </a:t>
            </a:r>
            <a:r>
              <a:rPr lang="es-ES" dirty="0" err="1" smtClean="0">
                <a:sym typeface="Wingdings" panose="05000000000000000000" pitchFamily="2" charset="2"/>
              </a:rPr>
              <a:t>strip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>
                <a:sym typeface="Wingdings" panose="05000000000000000000" pitchFamily="2" charset="2"/>
              </a:rPr>
              <a:t> </a:t>
            </a:r>
            <a:r>
              <a:rPr lang="es-ES" dirty="0" err="1" smtClean="0">
                <a:sym typeface="Wingdings" panose="05000000000000000000" pitchFamily="2" charset="2"/>
              </a:rPr>
              <a:t>See</a:t>
            </a:r>
            <a:r>
              <a:rPr lang="es-ES" dirty="0" smtClean="0">
                <a:sym typeface="Wingdings" panose="05000000000000000000" pitchFamily="2" charset="2"/>
              </a:rPr>
              <a:t> “</a:t>
            </a:r>
            <a:r>
              <a:rPr lang="es-ES" dirty="0" err="1" smtClean="0">
                <a:sym typeface="Wingdings" panose="05000000000000000000" pitchFamily="2" charset="2"/>
              </a:rPr>
              <a:t>Using</a:t>
            </a:r>
            <a:r>
              <a:rPr lang="es-ES" dirty="0" smtClean="0">
                <a:sym typeface="Wingdings" panose="05000000000000000000" pitchFamily="2" charset="2"/>
              </a:rPr>
              <a:t> Led </a:t>
            </a:r>
            <a:r>
              <a:rPr lang="es-ES" dirty="0" err="1" smtClean="0">
                <a:sym typeface="Wingdings" panose="05000000000000000000" pitchFamily="2" charset="2"/>
              </a:rPr>
              <a:t>strips</a:t>
            </a:r>
            <a:r>
              <a:rPr lang="es-ES" dirty="0" smtClean="0">
                <a:sym typeface="Wingdings" panose="05000000000000000000" pitchFamily="2" charset="2"/>
              </a:rPr>
              <a:t>”</a:t>
            </a:r>
            <a:endParaRPr lang="es-ES" dirty="0">
              <a:sym typeface="Wingdings" panose="05000000000000000000" pitchFamily="2" charset="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661" y="2780928"/>
            <a:ext cx="5844035" cy="3064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4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2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9523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err="1" smtClean="0">
                <a:solidFill>
                  <a:srgbClr val="C78A0D"/>
                </a:solidFill>
              </a:rPr>
              <a:t>Comunication</a:t>
            </a:r>
            <a:r>
              <a:rPr lang="en-US" sz="1600" dirty="0" smtClean="0">
                <a:solidFill>
                  <a:srgbClr val="C78A0D"/>
                </a:solidFill>
              </a:rPr>
              <a:t> system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11560" y="1052736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Bluetooth </a:t>
            </a:r>
            <a:r>
              <a:rPr lang="es-ES" dirty="0" err="1" smtClean="0"/>
              <a:t>system</a:t>
            </a:r>
            <a:r>
              <a:rPr lang="es-ES" dirty="0"/>
              <a:t> </a:t>
            </a:r>
            <a:r>
              <a:rPr lang="es-ES" dirty="0" smtClean="0">
                <a:sym typeface="Wingdings" panose="05000000000000000000" pitchFamily="2" charset="2"/>
              </a:rPr>
              <a:t> 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same</a:t>
            </a:r>
            <a:r>
              <a:rPr lang="es-ES" dirty="0" smtClean="0"/>
              <a:t> </a:t>
            </a:r>
            <a:r>
              <a:rPr lang="es-ES" dirty="0" err="1" smtClean="0"/>
              <a:t>than</a:t>
            </a:r>
            <a:r>
              <a:rPr lang="es-ES" dirty="0" smtClean="0"/>
              <a:t> </a:t>
            </a:r>
            <a:r>
              <a:rPr lang="es-ES" dirty="0" err="1" smtClean="0"/>
              <a:t>example</a:t>
            </a:r>
            <a:r>
              <a:rPr lang="es-ES" dirty="0" smtClean="0"/>
              <a:t> 1</a:t>
            </a:r>
          </a:p>
          <a:p>
            <a:endParaRPr lang="es-ES" dirty="0"/>
          </a:p>
          <a:p>
            <a:endParaRPr lang="es-ES" dirty="0"/>
          </a:p>
          <a:p>
            <a:endParaRPr lang="es-ES" dirty="0" smtClean="0">
              <a:sym typeface="Wingdings" panose="05000000000000000000" pitchFamily="2" charset="2"/>
            </a:endParaRPr>
          </a:p>
          <a:p>
            <a:r>
              <a:rPr lang="es-ES" dirty="0" smtClean="0">
                <a:sym typeface="Wingdings" panose="05000000000000000000" pitchFamily="2" charset="2"/>
              </a:rPr>
              <a:t> </a:t>
            </a:r>
            <a:endParaRPr lang="es-E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40968"/>
            <a:ext cx="7223320" cy="3503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35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1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9523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Wire </a:t>
            </a:r>
            <a:r>
              <a:rPr lang="en-US" sz="1600" dirty="0" err="1" smtClean="0">
                <a:solidFill>
                  <a:srgbClr val="C78A0D"/>
                </a:solidFill>
              </a:rPr>
              <a:t>conexion</a:t>
            </a:r>
            <a:endParaRPr lang="en-US" sz="1600" dirty="0">
              <a:solidFill>
                <a:srgbClr val="C78A0D"/>
              </a:solidFill>
            </a:endParaRPr>
          </a:p>
        </p:txBody>
      </p:sp>
      <p:pic>
        <p:nvPicPr>
          <p:cNvPr id="5122" name="Picture 2" descr="M:\Tecnologias_procesos\_Tecnol_Procesos\FORMACION\2022_SmarTrain\20220502_1338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1330036"/>
            <a:ext cx="7200000" cy="438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95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51520" y="221158"/>
            <a:ext cx="1800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1.- </a:t>
            </a:r>
            <a:r>
              <a:rPr lang="en-US" sz="1600" dirty="0" smtClean="0">
                <a:solidFill>
                  <a:srgbClr val="C78A0D"/>
                </a:solidFill>
              </a:rPr>
              <a:t>Example 1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9" name="28 CuadroTexto"/>
          <p:cNvSpPr txBox="1">
            <a:spLocks noChangeArrowheads="1"/>
          </p:cNvSpPr>
          <p:nvPr/>
        </p:nvSpPr>
        <p:spPr bwMode="auto">
          <a:xfrm>
            <a:off x="251520" y="570166"/>
            <a:ext cx="29523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dirty="0" smtClean="0">
                <a:solidFill>
                  <a:srgbClr val="C78A0D"/>
                </a:solidFill>
              </a:rPr>
              <a:t>Arduino Code</a:t>
            </a:r>
            <a:endParaRPr lang="en-US" sz="1600" dirty="0">
              <a:solidFill>
                <a:srgbClr val="C78A0D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69516" y="934008"/>
            <a:ext cx="3672408" cy="4893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/>
              <a:t>//Variables asociadas a los dos </a:t>
            </a:r>
            <a:r>
              <a:rPr lang="es-ES" sz="1200" dirty="0" err="1"/>
              <a:t>LEDs</a:t>
            </a:r>
            <a:r>
              <a:rPr lang="es-ES" sz="1200" dirty="0"/>
              <a:t> que se van a controlar</a:t>
            </a:r>
          </a:p>
          <a:p>
            <a:r>
              <a:rPr lang="es-ES" sz="1200" dirty="0" err="1"/>
              <a:t>int</a:t>
            </a:r>
            <a:r>
              <a:rPr lang="es-ES" sz="1200" dirty="0"/>
              <a:t> led_1 = 2;</a:t>
            </a:r>
          </a:p>
          <a:p>
            <a:r>
              <a:rPr lang="es-ES" sz="1200" dirty="0" err="1"/>
              <a:t>int</a:t>
            </a:r>
            <a:r>
              <a:rPr lang="es-ES" sz="1200" dirty="0"/>
              <a:t> led_2 = 3;</a:t>
            </a:r>
          </a:p>
          <a:p>
            <a:endParaRPr lang="es-ES" sz="1200" dirty="0"/>
          </a:p>
          <a:p>
            <a:r>
              <a:rPr lang="es-ES" sz="1200" dirty="0" err="1"/>
              <a:t>char</a:t>
            </a:r>
            <a:r>
              <a:rPr lang="es-ES" sz="1200" dirty="0"/>
              <a:t> valor;  //Variable para indicar que llega una orden</a:t>
            </a:r>
          </a:p>
          <a:p>
            <a:endParaRPr lang="es-ES" sz="1200" dirty="0"/>
          </a:p>
          <a:p>
            <a:r>
              <a:rPr lang="es-ES" sz="1200" dirty="0" err="1"/>
              <a:t>void</a:t>
            </a:r>
            <a:r>
              <a:rPr lang="es-ES" sz="1200" dirty="0"/>
              <a:t> </a:t>
            </a:r>
            <a:r>
              <a:rPr lang="es-ES" sz="1200" dirty="0" err="1"/>
              <a:t>setup</a:t>
            </a:r>
            <a:r>
              <a:rPr lang="es-ES" sz="1200" dirty="0"/>
              <a:t>() {</a:t>
            </a:r>
          </a:p>
          <a:p>
            <a:endParaRPr lang="es-ES" sz="1200" dirty="0"/>
          </a:p>
          <a:p>
            <a:r>
              <a:rPr lang="es-ES" sz="1200" dirty="0"/>
              <a:t>  </a:t>
            </a:r>
            <a:r>
              <a:rPr lang="es-ES" sz="1200" dirty="0" err="1"/>
              <a:t>pinMode</a:t>
            </a:r>
            <a:r>
              <a:rPr lang="es-ES" sz="1200" dirty="0"/>
              <a:t>(led_1, OUTPUT);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pinMode</a:t>
            </a:r>
            <a:r>
              <a:rPr lang="es-ES" sz="1200" dirty="0"/>
              <a:t>(led_2, OUTPUT);</a:t>
            </a:r>
          </a:p>
          <a:p>
            <a:r>
              <a:rPr lang="es-ES" sz="1200" dirty="0"/>
              <a:t>  </a:t>
            </a:r>
            <a:r>
              <a:rPr lang="es-ES" sz="1200" dirty="0" err="1"/>
              <a:t>Serial.begin</a:t>
            </a:r>
            <a:r>
              <a:rPr lang="es-ES" sz="1200" dirty="0"/>
              <a:t>(9600);</a:t>
            </a:r>
          </a:p>
          <a:p>
            <a:r>
              <a:rPr lang="es-ES" sz="1200" dirty="0"/>
              <a:t>}</a:t>
            </a:r>
          </a:p>
          <a:p>
            <a:endParaRPr lang="es-ES" sz="1200" dirty="0"/>
          </a:p>
          <a:p>
            <a:r>
              <a:rPr lang="es-ES" sz="1200" dirty="0" err="1"/>
              <a:t>void</a:t>
            </a:r>
            <a:r>
              <a:rPr lang="es-ES" sz="1200" dirty="0"/>
              <a:t> </a:t>
            </a:r>
            <a:r>
              <a:rPr lang="es-ES" sz="1200" dirty="0" err="1"/>
              <a:t>loop</a:t>
            </a:r>
            <a:r>
              <a:rPr lang="es-ES" sz="1200" dirty="0"/>
              <a:t>() {</a:t>
            </a:r>
          </a:p>
          <a:p>
            <a:r>
              <a:rPr lang="es-ES" sz="1200" dirty="0"/>
              <a:t>//</a:t>
            </a:r>
            <a:r>
              <a:rPr lang="es-ES" sz="1200" dirty="0" err="1"/>
              <a:t>Serial.println</a:t>
            </a:r>
            <a:r>
              <a:rPr lang="es-ES" sz="1200" dirty="0"/>
              <a:t>("prueba");</a:t>
            </a:r>
          </a:p>
          <a:p>
            <a:endParaRPr lang="es-ES" sz="1200" dirty="0"/>
          </a:p>
          <a:p>
            <a:r>
              <a:rPr lang="es-ES" sz="1200" dirty="0"/>
              <a:t>  </a:t>
            </a:r>
            <a:r>
              <a:rPr lang="es-ES" sz="1200" dirty="0" err="1"/>
              <a:t>if</a:t>
            </a:r>
            <a:r>
              <a:rPr lang="es-ES" sz="1200" dirty="0"/>
              <a:t> (</a:t>
            </a:r>
            <a:r>
              <a:rPr lang="es-ES" sz="1200" dirty="0" err="1"/>
              <a:t>Serial.available</a:t>
            </a:r>
            <a:r>
              <a:rPr lang="es-ES" sz="1200" dirty="0"/>
              <a:t>())  //Si el puerto serie (Bluetooth) está disponible</a:t>
            </a:r>
          </a:p>
          <a:p>
            <a:r>
              <a:rPr lang="es-ES" sz="1200" dirty="0"/>
              <a:t> {</a:t>
            </a:r>
          </a:p>
          <a:p>
            <a:r>
              <a:rPr lang="es-ES" sz="1200" dirty="0"/>
              <a:t>   valor = </a:t>
            </a:r>
            <a:r>
              <a:rPr lang="es-ES" sz="1200" dirty="0" err="1"/>
              <a:t>Serial.read</a:t>
            </a:r>
            <a:r>
              <a:rPr lang="es-ES" sz="1200" dirty="0"/>
              <a:t>();  //Lee el dato entrante </a:t>
            </a:r>
            <a:r>
              <a:rPr lang="es-ES" sz="1200" dirty="0" err="1"/>
              <a:t>via</a:t>
            </a:r>
            <a:r>
              <a:rPr lang="es-ES" sz="1200" dirty="0"/>
              <a:t> Bluetooth</a:t>
            </a:r>
          </a:p>
          <a:p>
            <a:r>
              <a:rPr lang="es-ES" sz="1200" dirty="0"/>
              <a:t>    </a:t>
            </a:r>
          </a:p>
          <a:p>
            <a:r>
              <a:rPr lang="es-ES" sz="1200" dirty="0"/>
              <a:t>    </a:t>
            </a:r>
            <a:r>
              <a:rPr lang="es-ES" sz="1200" dirty="0" err="1"/>
              <a:t>Serial.print</a:t>
            </a:r>
            <a:r>
              <a:rPr lang="es-ES" sz="1200" dirty="0"/>
              <a:t>("Dato recibido: ");</a:t>
            </a:r>
          </a:p>
          <a:p>
            <a:r>
              <a:rPr lang="es-ES" sz="1200" dirty="0"/>
              <a:t>    </a:t>
            </a:r>
            <a:r>
              <a:rPr lang="es-ES" sz="1200" dirty="0" err="1"/>
              <a:t>Serial.println</a:t>
            </a:r>
            <a:r>
              <a:rPr lang="es-ES" sz="1200" dirty="0"/>
              <a:t>(valor);</a:t>
            </a:r>
          </a:p>
          <a:p>
            <a:endParaRPr lang="es-ES" sz="1200" dirty="0"/>
          </a:p>
        </p:txBody>
      </p:sp>
      <p:sp>
        <p:nvSpPr>
          <p:cNvPr id="7" name="6 Rectángulo"/>
          <p:cNvSpPr/>
          <p:nvPr/>
        </p:nvSpPr>
        <p:spPr>
          <a:xfrm>
            <a:off x="4860032" y="934008"/>
            <a:ext cx="4104456" cy="4154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 err="1"/>
              <a:t>if</a:t>
            </a:r>
            <a:r>
              <a:rPr lang="es-ES" sz="1200" dirty="0"/>
              <a:t> (valor == 'A')   //Si el dato que llega es una A</a:t>
            </a:r>
          </a:p>
          <a:p>
            <a:r>
              <a:rPr lang="es-ES" sz="1200" dirty="0"/>
              <a:t>   {</a:t>
            </a:r>
          </a:p>
          <a:p>
            <a:r>
              <a:rPr lang="es-ES" sz="1200" dirty="0"/>
              <a:t>      </a:t>
            </a:r>
            <a:r>
              <a:rPr lang="es-ES" sz="1200" dirty="0" err="1"/>
              <a:t>digitalWrite</a:t>
            </a:r>
            <a:r>
              <a:rPr lang="es-ES" sz="1200" dirty="0"/>
              <a:t>(led_1, HIGH);  //Enciende el LED 1</a:t>
            </a:r>
          </a:p>
          <a:p>
            <a:r>
              <a:rPr lang="es-ES" sz="1200" dirty="0"/>
              <a:t>   }</a:t>
            </a:r>
          </a:p>
          <a:p>
            <a:r>
              <a:rPr lang="es-ES" sz="1200" dirty="0"/>
              <a:t>   </a:t>
            </a:r>
            <a:r>
              <a:rPr lang="es-ES" sz="1200" dirty="0" err="1"/>
              <a:t>if</a:t>
            </a:r>
            <a:r>
              <a:rPr lang="es-ES" sz="1200" dirty="0"/>
              <a:t> (valor == 'B')   //Si el dato que llega es una B</a:t>
            </a:r>
          </a:p>
          <a:p>
            <a:r>
              <a:rPr lang="es-ES" sz="1200" dirty="0"/>
              <a:t>    {</a:t>
            </a:r>
          </a:p>
          <a:p>
            <a:endParaRPr lang="es-ES" sz="1200" dirty="0"/>
          </a:p>
          <a:p>
            <a:r>
              <a:rPr lang="es-ES" sz="1200" dirty="0"/>
              <a:t>      </a:t>
            </a:r>
          </a:p>
          <a:p>
            <a:r>
              <a:rPr lang="es-ES" sz="1200" dirty="0"/>
              <a:t>   </a:t>
            </a:r>
          </a:p>
          <a:p>
            <a:r>
              <a:rPr lang="es-ES" sz="1200" dirty="0"/>
              <a:t>      </a:t>
            </a:r>
            <a:r>
              <a:rPr lang="es-ES" sz="1200" dirty="0" err="1"/>
              <a:t>digitalWrite</a:t>
            </a:r>
            <a:r>
              <a:rPr lang="es-ES" sz="1200" dirty="0"/>
              <a:t>(led_1, LOW);   //Apaga el LED 1</a:t>
            </a:r>
          </a:p>
          <a:p>
            <a:r>
              <a:rPr lang="es-ES" sz="1200" dirty="0"/>
              <a:t>   }</a:t>
            </a:r>
          </a:p>
          <a:p>
            <a:r>
              <a:rPr lang="es-ES" sz="1200" dirty="0"/>
              <a:t>   </a:t>
            </a:r>
            <a:r>
              <a:rPr lang="es-ES" sz="1200" dirty="0" err="1"/>
              <a:t>if</a:t>
            </a:r>
            <a:r>
              <a:rPr lang="es-ES" sz="1200" dirty="0"/>
              <a:t> (valor == 'C')   //Si el dato que llega es una C/</a:t>
            </a:r>
          </a:p>
          <a:p>
            <a:r>
              <a:rPr lang="es-ES" sz="1200" dirty="0"/>
              <a:t>   {</a:t>
            </a:r>
          </a:p>
          <a:p>
            <a:r>
              <a:rPr lang="es-ES" sz="1200" dirty="0"/>
              <a:t>      </a:t>
            </a:r>
            <a:r>
              <a:rPr lang="es-ES" sz="1200" dirty="0" err="1"/>
              <a:t>digitalWrite</a:t>
            </a:r>
            <a:r>
              <a:rPr lang="es-ES" sz="1200" dirty="0"/>
              <a:t>(led_2, HIGH);  //Enciende el LED 2</a:t>
            </a:r>
          </a:p>
          <a:p>
            <a:r>
              <a:rPr lang="es-ES" sz="1200" dirty="0"/>
              <a:t>    }</a:t>
            </a:r>
          </a:p>
          <a:p>
            <a:r>
              <a:rPr lang="es-ES" sz="1200" dirty="0"/>
              <a:t>   </a:t>
            </a:r>
            <a:r>
              <a:rPr lang="es-ES" sz="1200" dirty="0" err="1"/>
              <a:t>if</a:t>
            </a:r>
            <a:r>
              <a:rPr lang="es-ES" sz="1200" dirty="0"/>
              <a:t> (valor == 'D')   //Si el dato que llega es una D</a:t>
            </a:r>
          </a:p>
          <a:p>
            <a:r>
              <a:rPr lang="es-ES" sz="1200" dirty="0"/>
              <a:t>   {</a:t>
            </a:r>
          </a:p>
          <a:p>
            <a:endParaRPr lang="es-ES" sz="1200" dirty="0"/>
          </a:p>
          <a:p>
            <a:r>
              <a:rPr lang="es-ES" sz="1200" dirty="0"/>
              <a:t>      </a:t>
            </a:r>
            <a:r>
              <a:rPr lang="es-ES" sz="1200" dirty="0" err="1"/>
              <a:t>digitalWrite</a:t>
            </a:r>
            <a:r>
              <a:rPr lang="es-ES" sz="1200" dirty="0"/>
              <a:t>(led_2, LOW);   //Apaga el LED 2</a:t>
            </a:r>
          </a:p>
          <a:p>
            <a:r>
              <a:rPr lang="es-ES" sz="1200" dirty="0"/>
              <a:t>   }</a:t>
            </a:r>
          </a:p>
          <a:p>
            <a:r>
              <a:rPr lang="es-ES" sz="1200" dirty="0"/>
              <a:t>}</a:t>
            </a:r>
          </a:p>
          <a:p>
            <a:r>
              <a:rPr lang="es-ES" sz="1200" dirty="0"/>
              <a:t>}</a:t>
            </a:r>
          </a:p>
        </p:txBody>
      </p:sp>
      <p:cxnSp>
        <p:nvCxnSpPr>
          <p:cNvPr id="6" name="5 Conector angular"/>
          <p:cNvCxnSpPr>
            <a:stCxn id="2" idx="2"/>
            <a:endCxn id="7" idx="0"/>
          </p:cNvCxnSpPr>
          <p:nvPr/>
        </p:nvCxnSpPr>
        <p:spPr>
          <a:xfrm rot="5400000" flipH="1" flipV="1">
            <a:off x="2262166" y="1177562"/>
            <a:ext cx="4893647" cy="4406540"/>
          </a:xfrm>
          <a:prstGeom prst="bentConnector5">
            <a:avLst>
              <a:gd name="adj1" fmla="val -4671"/>
              <a:gd name="adj2" fmla="val 47549"/>
              <a:gd name="adj3" fmla="val 10467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75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1 CuadroTexto"/>
          <p:cNvSpPr txBox="1">
            <a:spLocks noChangeArrowheads="1"/>
          </p:cNvSpPr>
          <p:nvPr/>
        </p:nvSpPr>
        <p:spPr bwMode="auto">
          <a:xfrm>
            <a:off x="7380312" y="5207953"/>
            <a:ext cx="12938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s-ES" altLang="es-ES" sz="700" b="0" dirty="0" smtClean="0">
                <a:solidFill>
                  <a:srgbClr val="C78A0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email@aidimme.es</a:t>
            </a:r>
            <a:endParaRPr lang="es-ES" altLang="es-ES" sz="700" b="0" dirty="0">
              <a:solidFill>
                <a:srgbClr val="C78A0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0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8588</TotalTime>
  <Words>589</Words>
  <Application>Microsoft Office PowerPoint</Application>
  <PresentationFormat>Presentación en pantalla (4:3)</PresentationFormat>
  <Paragraphs>182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García, Raquel</dc:creator>
  <cp:lastModifiedBy>Del Agua Navarro, Juan</cp:lastModifiedBy>
  <cp:revision>436</cp:revision>
  <cp:lastPrinted>2017-04-05T12:06:29Z</cp:lastPrinted>
  <dcterms:created xsi:type="dcterms:W3CDTF">2016-05-25T07:55:16Z</dcterms:created>
  <dcterms:modified xsi:type="dcterms:W3CDTF">2022-05-02T11:49:04Z</dcterms:modified>
</cp:coreProperties>
</file>