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7" r:id="rId4"/>
    <p:sldId id="260" r:id="rId5"/>
    <p:sldId id="263" r:id="rId6"/>
    <p:sldId id="264" r:id="rId7"/>
    <p:sldId id="258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87" autoAdjust="0"/>
  </p:normalViewPr>
  <p:slideViewPr>
    <p:cSldViewPr>
      <p:cViewPr varScale="1">
        <p:scale>
          <a:sx n="135" d="100"/>
          <a:sy n="135" d="100"/>
        </p:scale>
        <p:origin x="-840" y="-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EC920-1486-44C2-A4BF-21DC1BD48612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C2E75-3B21-4C60-A9F6-57A92020C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724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C2E75-3B21-4C60-A9F6-57A92020C34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879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447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0 CuadroTexto"/>
          <p:cNvSpPr txBox="1">
            <a:spLocks noChangeArrowheads="1"/>
          </p:cNvSpPr>
          <p:nvPr userDrawn="1"/>
        </p:nvSpPr>
        <p:spPr bwMode="auto">
          <a:xfrm>
            <a:off x="8501965" y="4863704"/>
            <a:ext cx="6014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98220F1-3E5F-4429-B323-40C3AD83C7A1}" type="slidenum">
              <a:rPr lang="es-ES" altLang="es-ES" sz="800" b="0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‹Nº›</a:t>
            </a:fld>
            <a:r>
              <a:rPr lang="es-ES" altLang="es-ES" sz="800" b="0" dirty="0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| X</a:t>
            </a:r>
          </a:p>
        </p:txBody>
      </p:sp>
      <p:sp>
        <p:nvSpPr>
          <p:cNvPr id="8" name="4 CuadroTexto"/>
          <p:cNvSpPr txBox="1">
            <a:spLocks noChangeArrowheads="1"/>
          </p:cNvSpPr>
          <p:nvPr userDrawn="1"/>
        </p:nvSpPr>
        <p:spPr bwMode="auto">
          <a:xfrm>
            <a:off x="61914" y="4829175"/>
            <a:ext cx="61499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altLang="es-ES" sz="1000" b="0" dirty="0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Overview of Android development with MIT App Inventor</a:t>
            </a:r>
          </a:p>
          <a:p>
            <a:pPr algn="l" eaLnBrk="1" hangingPunct="1">
              <a:defRPr/>
            </a:pPr>
            <a:endParaRPr lang="es-ES" altLang="es-ES" sz="1000" b="0" dirty="0" smtClean="0">
              <a:solidFill>
                <a:srgbClr val="424A5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490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 CuadroTexto"/>
          <p:cNvSpPr txBox="1">
            <a:spLocks noChangeArrowheads="1"/>
          </p:cNvSpPr>
          <p:nvPr userDrawn="1"/>
        </p:nvSpPr>
        <p:spPr bwMode="auto">
          <a:xfrm>
            <a:off x="7390024" y="4165083"/>
            <a:ext cx="12938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es-ES" sz="700" b="0" dirty="0" smtClean="0">
                <a:solidFill>
                  <a:srgbClr val="C78A0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www.aidimme.es</a:t>
            </a:r>
            <a:endParaRPr lang="es-ES" altLang="es-ES" sz="700" b="0" dirty="0">
              <a:solidFill>
                <a:srgbClr val="C78A0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05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34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blogs/internet-of-things/what-is-the-iot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s://www.businessofapps.com/data/android-statistics/" TargetMode="External"/><Relationship Id="rId4" Type="http://schemas.openxmlformats.org/officeDocument/2006/relationships/hyperlink" Target="https://www.ibxagency.com/blog/el-auge-de-las-app-moviles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ppinventor.mit.edu/" TargetMode="Externa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CuadroTexto"/>
          <p:cNvSpPr txBox="1">
            <a:spLocks noChangeArrowheads="1"/>
          </p:cNvSpPr>
          <p:nvPr/>
        </p:nvSpPr>
        <p:spPr bwMode="auto">
          <a:xfrm>
            <a:off x="1209675" y="4000500"/>
            <a:ext cx="66008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ES" sz="1700" b="0" dirty="0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Overview of Android development with MIT App Inventor</a:t>
            </a:r>
            <a:endParaRPr lang="es-ES" altLang="es-ES" sz="1700" b="0" dirty="0">
              <a:solidFill>
                <a:srgbClr val="424A5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11 CuadroTexto"/>
          <p:cNvSpPr txBox="1">
            <a:spLocks noChangeArrowheads="1"/>
          </p:cNvSpPr>
          <p:nvPr/>
        </p:nvSpPr>
        <p:spPr bwMode="auto">
          <a:xfrm>
            <a:off x="1449389" y="4319588"/>
            <a:ext cx="61499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s-ES" sz="900" b="0" dirty="0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03 / </a:t>
            </a:r>
            <a:r>
              <a:rPr lang="es-ES" altLang="es-ES" sz="900" b="0" dirty="0" err="1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</a:t>
            </a:r>
            <a:r>
              <a:rPr lang="es-ES" altLang="es-ES" sz="900" b="0" dirty="0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 2022</a:t>
            </a:r>
            <a:endParaRPr lang="es-ES" altLang="es-ES" sz="900" b="0" dirty="0">
              <a:solidFill>
                <a:srgbClr val="424A5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9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4192" y="294116"/>
            <a:ext cx="1601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1.- Motivation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94192" y="663448"/>
            <a:ext cx="7794232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spcAft>
                <a:spcPts val="300"/>
              </a:spcAft>
              <a:defRPr sz="1400"/>
            </a:lvl1pPr>
          </a:lstStyle>
          <a:p>
            <a:r>
              <a:rPr lang="en-US" dirty="0" smtClean="0"/>
              <a:t>The </a:t>
            </a:r>
            <a:r>
              <a:rPr lang="en-US" b="1" dirty="0" smtClean="0"/>
              <a:t>main objective</a:t>
            </a:r>
            <a:r>
              <a:rPr lang="en-US" dirty="0" smtClean="0"/>
              <a:t> for this short overview is to provide an overall vision on how </a:t>
            </a:r>
            <a:r>
              <a:rPr lang="en-US" b="1" dirty="0" smtClean="0"/>
              <a:t>Android APPs </a:t>
            </a:r>
            <a:r>
              <a:rPr lang="en-US" dirty="0" smtClean="0"/>
              <a:t>can be </a:t>
            </a:r>
            <a:r>
              <a:rPr lang="en-US" b="1" dirty="0" smtClean="0"/>
              <a:t>implemented</a:t>
            </a:r>
            <a:r>
              <a:rPr lang="en-US" dirty="0" smtClean="0"/>
              <a:t> by users with no high technical background through </a:t>
            </a:r>
            <a:r>
              <a:rPr lang="en-US" b="1" dirty="0" smtClean="0"/>
              <a:t>user-friendly environments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App Inventor</a:t>
            </a:r>
            <a:r>
              <a:rPr lang="en-US" dirty="0" smtClean="0"/>
              <a:t> by MIT is presented as reference development environment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s-ES" dirty="0" smtClean="0"/>
              <a:t>Internet </a:t>
            </a:r>
            <a:r>
              <a:rPr lang="es-ES" dirty="0"/>
              <a:t>Of </a:t>
            </a:r>
            <a:r>
              <a:rPr lang="es-ES" dirty="0" err="1"/>
              <a:t>Things</a:t>
            </a:r>
            <a:r>
              <a:rPr lang="es-ES" dirty="0"/>
              <a:t> (IoT)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n-US" dirty="0" smtClean="0"/>
              <a:t>concept </a:t>
            </a:r>
            <a:r>
              <a:rPr lang="en-US" dirty="0"/>
              <a:t>of connecting </a:t>
            </a:r>
            <a:r>
              <a:rPr lang="en-US" dirty="0" smtClean="0"/>
              <a:t>devices </a:t>
            </a:r>
            <a:r>
              <a:rPr lang="en-US" dirty="0"/>
              <a:t>to the Internet and to other connected </a:t>
            </a:r>
            <a:r>
              <a:rPr lang="en-US" dirty="0" smtClean="0"/>
              <a:t>devices. This can be considered as a </a:t>
            </a:r>
            <a:r>
              <a:rPr lang="en-US" b="1" dirty="0" smtClean="0"/>
              <a:t>huge network </a:t>
            </a:r>
            <a:r>
              <a:rPr lang="en-US" b="1" dirty="0"/>
              <a:t>of connected things and </a:t>
            </a:r>
            <a:r>
              <a:rPr lang="en-US" b="1" dirty="0" smtClean="0"/>
              <a:t>people collecting and sharing data</a:t>
            </a:r>
            <a:r>
              <a:rPr lang="en-US" dirty="0" smtClean="0"/>
              <a:t> about themselves and the </a:t>
            </a:r>
            <a:r>
              <a:rPr lang="en-US" dirty="0"/>
              <a:t>environment around them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s-ES" dirty="0" smtClean="0"/>
              <a:t>In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overview</a:t>
            </a:r>
            <a:r>
              <a:rPr lang="es-ES" dirty="0" smtClean="0"/>
              <a:t>, </a:t>
            </a:r>
            <a:r>
              <a:rPr lang="es-ES" dirty="0" err="1" smtClean="0"/>
              <a:t>focus</a:t>
            </a:r>
            <a:r>
              <a:rPr lang="es-ES" dirty="0" smtClean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development</a:t>
            </a:r>
            <a:r>
              <a:rPr lang="es-ES" dirty="0"/>
              <a:t> of </a:t>
            </a:r>
            <a:r>
              <a:rPr lang="es-ES" b="1" dirty="0" err="1" smtClean="0"/>
              <a:t>mobile</a:t>
            </a:r>
            <a:r>
              <a:rPr lang="es-ES" b="1" dirty="0" smtClean="0"/>
              <a:t> </a:t>
            </a:r>
            <a:r>
              <a:rPr lang="es-ES" b="1" dirty="0" err="1" smtClean="0"/>
              <a:t>APPs</a:t>
            </a:r>
            <a:r>
              <a:rPr lang="es-ES" dirty="0" smtClean="0"/>
              <a:t> </a:t>
            </a:r>
            <a:r>
              <a:rPr lang="es-ES" dirty="0"/>
              <a:t>in </a:t>
            </a:r>
            <a:r>
              <a:rPr lang="es-ES" dirty="0" smtClean="0"/>
              <a:t>a </a:t>
            </a:r>
            <a:r>
              <a:rPr lang="es-ES" b="1" dirty="0" smtClean="0"/>
              <a:t>IoT</a:t>
            </a:r>
            <a:r>
              <a:rPr lang="es-ES" dirty="0" smtClean="0"/>
              <a:t> </a:t>
            </a:r>
            <a:r>
              <a:rPr lang="es-ES" dirty="0" err="1" smtClean="0"/>
              <a:t>environment</a:t>
            </a:r>
            <a:r>
              <a:rPr lang="es-ES" dirty="0"/>
              <a:t> </a:t>
            </a:r>
            <a:r>
              <a:rPr lang="es-ES" dirty="0" err="1" smtClean="0"/>
              <a:t>through</a:t>
            </a:r>
            <a:r>
              <a:rPr lang="es-ES" dirty="0" smtClean="0"/>
              <a:t> a simple </a:t>
            </a:r>
            <a:r>
              <a:rPr lang="es-ES" dirty="0" err="1" smtClean="0"/>
              <a:t>example</a:t>
            </a:r>
            <a:r>
              <a:rPr lang="es-ES" dirty="0" smtClean="0"/>
              <a:t> to </a:t>
            </a:r>
            <a:r>
              <a:rPr lang="es-ES" dirty="0" err="1" smtClean="0"/>
              <a:t>manage</a:t>
            </a:r>
            <a:r>
              <a:rPr lang="es-ES" dirty="0" smtClean="0"/>
              <a:t> </a:t>
            </a:r>
            <a:r>
              <a:rPr lang="es-ES" dirty="0" err="1" smtClean="0"/>
              <a:t>LEDs</a:t>
            </a:r>
            <a:r>
              <a:rPr lang="es-ES" dirty="0" smtClean="0"/>
              <a:t> and monitor </a:t>
            </a:r>
            <a:r>
              <a:rPr lang="es-ES" dirty="0" err="1" smtClean="0"/>
              <a:t>ambient</a:t>
            </a:r>
            <a:r>
              <a:rPr lang="es-ES" dirty="0" smtClean="0"/>
              <a:t> </a:t>
            </a:r>
            <a:r>
              <a:rPr lang="es-ES" dirty="0" err="1" smtClean="0"/>
              <a:t>parameters</a:t>
            </a:r>
            <a:r>
              <a:rPr lang="es-ES" dirty="0" smtClean="0"/>
              <a:t> </a:t>
            </a:r>
            <a:r>
              <a:rPr lang="es-ES" dirty="0" err="1" smtClean="0"/>
              <a:t>via</a:t>
            </a:r>
            <a:r>
              <a:rPr lang="es-ES" dirty="0" smtClean="0"/>
              <a:t> Bluetooth.</a:t>
            </a:r>
          </a:p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1275606"/>
            <a:ext cx="1198185" cy="45930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3131840" y="4296167"/>
            <a:ext cx="374270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/>
              <a:t>REFERENCES:</a:t>
            </a:r>
          </a:p>
          <a:p>
            <a:r>
              <a:rPr lang="es-ES" sz="900" dirty="0">
                <a:hlinkClick r:id="rId3"/>
              </a:rPr>
              <a:t>https://www.ibm.com/blogs/internet-of-things/what-is-the-iot</a:t>
            </a:r>
            <a:r>
              <a:rPr lang="es-ES" sz="900" dirty="0" smtClean="0">
                <a:hlinkClick r:id="rId3"/>
              </a:rPr>
              <a:t>/</a:t>
            </a:r>
            <a:endParaRPr lang="es-ES" sz="900" dirty="0" smtClean="0"/>
          </a:p>
          <a:p>
            <a:endParaRPr lang="es-ES" sz="900" dirty="0" smtClean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699" y="2360104"/>
            <a:ext cx="1832199" cy="12625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6592" y="2480579"/>
            <a:ext cx="245542" cy="37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0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4192" y="294116"/>
            <a:ext cx="433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2.- Current rise of Android/iOS Applications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94192" y="663448"/>
            <a:ext cx="779423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spcAft>
                <a:spcPts val="300"/>
              </a:spcAft>
              <a:defRPr sz="1400"/>
            </a:lvl1pPr>
          </a:lstStyle>
          <a:p>
            <a:r>
              <a:rPr lang="en-US" dirty="0" smtClean="0"/>
              <a:t>The social need of being often connected has leaded to the </a:t>
            </a:r>
            <a:r>
              <a:rPr lang="en-US" dirty="0"/>
              <a:t>normalization of use of </a:t>
            </a:r>
            <a:r>
              <a:rPr lang="en-US" dirty="0" smtClean="0"/>
              <a:t>personal mobile devices such as </a:t>
            </a:r>
            <a:r>
              <a:rPr lang="en-US" b="1" dirty="0" smtClean="0"/>
              <a:t>smartphones</a:t>
            </a:r>
            <a:r>
              <a:rPr lang="en-US" dirty="0" smtClean="0"/>
              <a:t> and </a:t>
            </a:r>
            <a:r>
              <a:rPr lang="en-US" b="1" dirty="0" smtClean="0"/>
              <a:t>tablets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Therefore, the </a:t>
            </a:r>
            <a:r>
              <a:rPr lang="en-US" dirty="0"/>
              <a:t>use of mobile APPs has highly </a:t>
            </a:r>
            <a:r>
              <a:rPr lang="en-US" dirty="0" smtClean="0"/>
              <a:t>increased</a:t>
            </a:r>
          </a:p>
          <a:p>
            <a:r>
              <a:rPr lang="en-US" dirty="0" smtClean="0"/>
              <a:t>Mobile APPs often replaces larger devices for performing specific tasks (i.e.: email, social networks)</a:t>
            </a:r>
          </a:p>
          <a:p>
            <a:r>
              <a:rPr lang="en-US" dirty="0" smtClean="0"/>
              <a:t>Actually almost every products aims at providing its own mobile APP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0903" y="2211710"/>
            <a:ext cx="1433242" cy="893253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3131840" y="4296167"/>
            <a:ext cx="374270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/>
              <a:t>REFERENCES:</a:t>
            </a:r>
          </a:p>
          <a:p>
            <a:r>
              <a:rPr lang="es-ES" sz="900" dirty="0" smtClean="0">
                <a:hlinkClick r:id="rId4"/>
              </a:rPr>
              <a:t>https</a:t>
            </a:r>
            <a:r>
              <a:rPr lang="es-ES" sz="900" dirty="0">
                <a:hlinkClick r:id="rId4"/>
              </a:rPr>
              <a:t>://www.ibxagency.com/blog/el-auge-de-las-app-moviles</a:t>
            </a:r>
            <a:r>
              <a:rPr lang="es-ES" sz="900" dirty="0" smtClean="0">
                <a:hlinkClick r:id="rId4"/>
              </a:rPr>
              <a:t>/</a:t>
            </a:r>
            <a:endParaRPr lang="es-ES" sz="900" dirty="0" smtClean="0"/>
          </a:p>
          <a:p>
            <a:r>
              <a:rPr lang="es-ES" sz="900" dirty="0">
                <a:hlinkClick r:id="rId5"/>
              </a:rPr>
              <a:t>https://www.businessofapps.com/data/android-statistics</a:t>
            </a:r>
            <a:r>
              <a:rPr lang="es-ES" sz="900" dirty="0" smtClean="0">
                <a:hlinkClick r:id="rId5"/>
              </a:rPr>
              <a:t>/</a:t>
            </a:r>
            <a:endParaRPr lang="es-ES" sz="900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941" y="3268661"/>
            <a:ext cx="1099165" cy="59923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923678"/>
            <a:ext cx="2884018" cy="226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8144" y="4155926"/>
            <a:ext cx="25922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 smtClean="0"/>
              <a:t>Android vendor market share in 2021 (%)</a:t>
            </a:r>
            <a:endParaRPr lang="en-GB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539" y="2015575"/>
            <a:ext cx="3005365" cy="212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801065" y="4155926"/>
            <a:ext cx="28083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/>
              <a:t>Android vs iOS global market share (%)</a:t>
            </a:r>
          </a:p>
        </p:txBody>
      </p:sp>
    </p:spTree>
    <p:extLst>
      <p:ext uri="{BB962C8B-B14F-4D97-AF65-F5344CB8AC3E}">
        <p14:creationId xmlns:p14="http://schemas.microsoft.com/office/powerpoint/2010/main" val="2860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4192" y="294116"/>
            <a:ext cx="2183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3.- The App Use Case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94192" y="663448"/>
            <a:ext cx="7794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spcAft>
                <a:spcPts val="300"/>
              </a:spcAft>
              <a:defRPr sz="1400"/>
            </a:lvl1pPr>
          </a:lstStyle>
          <a:p>
            <a:r>
              <a:rPr lang="en-GB" dirty="0" smtClean="0"/>
              <a:t>In this overview, focus is on the development of </a:t>
            </a:r>
            <a:r>
              <a:rPr lang="en-GB" b="1" dirty="0" smtClean="0"/>
              <a:t>mobile APPs</a:t>
            </a:r>
            <a:r>
              <a:rPr lang="en-GB" dirty="0" smtClean="0"/>
              <a:t> in a </a:t>
            </a:r>
            <a:r>
              <a:rPr lang="en-GB" b="1" dirty="0" smtClean="0"/>
              <a:t>IoT</a:t>
            </a:r>
            <a:r>
              <a:rPr lang="en-GB" dirty="0" smtClean="0"/>
              <a:t> environment through a simple example to manage LEDs and monitor ambient parameters via </a:t>
            </a:r>
            <a:r>
              <a:rPr lang="en-GB" b="1" dirty="0" smtClean="0"/>
              <a:t>Bluetooth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054" y="2091922"/>
            <a:ext cx="361711" cy="551836"/>
          </a:xfrm>
          <a:prstGeom prst="rect">
            <a:avLst/>
          </a:prstGeom>
        </p:spPr>
      </p:pic>
      <p:pic>
        <p:nvPicPr>
          <p:cNvPr id="2050" name="Picture 2" descr="C:\Users\fgigante\Downloads\tem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01" y="3332653"/>
            <a:ext cx="566436" cy="56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fgigante\Downloads\hu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3332654"/>
            <a:ext cx="566436" cy="56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fgigante\Downloads\ai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173" y="3363838"/>
            <a:ext cx="470543" cy="47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5148064" y="3939902"/>
            <a:ext cx="8623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 smtClean="0"/>
              <a:t>Temperature</a:t>
            </a:r>
          </a:p>
          <a:p>
            <a:pPr algn="ctr"/>
            <a:r>
              <a:rPr lang="en-GB" sz="900" dirty="0" smtClean="0"/>
              <a:t>(Celsius)</a:t>
            </a:r>
            <a:endParaRPr lang="en-GB" sz="900" dirty="0" smtClean="0"/>
          </a:p>
        </p:txBody>
      </p:sp>
      <p:sp>
        <p:nvSpPr>
          <p:cNvPr id="15" name="14 Rectángulo"/>
          <p:cNvSpPr/>
          <p:nvPr/>
        </p:nvSpPr>
        <p:spPr>
          <a:xfrm>
            <a:off x="6074923" y="3939902"/>
            <a:ext cx="671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 smtClean="0"/>
              <a:t>Humidity</a:t>
            </a:r>
          </a:p>
          <a:p>
            <a:pPr algn="ctr"/>
            <a:r>
              <a:rPr lang="en-GB" sz="900" dirty="0" smtClean="0"/>
              <a:t>(%)</a:t>
            </a:r>
            <a:endParaRPr lang="en-GB" sz="900" dirty="0" smtClean="0"/>
          </a:p>
        </p:txBody>
      </p:sp>
      <p:sp>
        <p:nvSpPr>
          <p:cNvPr id="16" name="15 Rectángulo"/>
          <p:cNvSpPr/>
          <p:nvPr/>
        </p:nvSpPr>
        <p:spPr>
          <a:xfrm>
            <a:off x="8244408" y="3939902"/>
            <a:ext cx="6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 smtClean="0"/>
              <a:t>Gas</a:t>
            </a:r>
          </a:p>
          <a:p>
            <a:pPr algn="ctr"/>
            <a:r>
              <a:rPr lang="en-GB" sz="900" dirty="0"/>
              <a:t>(</a:t>
            </a:r>
            <a:r>
              <a:rPr lang="en-GB" sz="900" dirty="0" err="1"/>
              <a:t>KOhms</a:t>
            </a:r>
            <a:r>
              <a:rPr lang="en-GB" sz="900" dirty="0"/>
              <a:t>)</a:t>
            </a:r>
            <a:endParaRPr lang="en-GB" sz="900" dirty="0" smtClean="0"/>
          </a:p>
        </p:txBody>
      </p:sp>
      <p:sp>
        <p:nvSpPr>
          <p:cNvPr id="25" name="24 Rectángulo"/>
          <p:cNvSpPr/>
          <p:nvPr/>
        </p:nvSpPr>
        <p:spPr>
          <a:xfrm>
            <a:off x="6861967" y="3939902"/>
            <a:ext cx="671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 smtClean="0"/>
              <a:t>Pressure</a:t>
            </a:r>
          </a:p>
          <a:p>
            <a:pPr algn="ctr"/>
            <a:r>
              <a:rPr lang="en-GB" sz="900" dirty="0" smtClean="0"/>
              <a:t>(</a:t>
            </a:r>
            <a:r>
              <a:rPr lang="en-GB" sz="900" dirty="0" err="1" smtClean="0"/>
              <a:t>hPa</a:t>
            </a:r>
            <a:r>
              <a:rPr lang="en-GB" sz="900" dirty="0" smtClean="0"/>
              <a:t>)</a:t>
            </a:r>
            <a:endParaRPr lang="en-GB" sz="900" dirty="0" smtClean="0"/>
          </a:p>
        </p:txBody>
      </p:sp>
      <p:sp>
        <p:nvSpPr>
          <p:cNvPr id="26" name="25 Rectángulo"/>
          <p:cNvSpPr/>
          <p:nvPr/>
        </p:nvSpPr>
        <p:spPr>
          <a:xfrm>
            <a:off x="7572805" y="3939902"/>
            <a:ext cx="671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 smtClean="0"/>
              <a:t>Altitude</a:t>
            </a:r>
          </a:p>
          <a:p>
            <a:pPr algn="ctr"/>
            <a:r>
              <a:rPr lang="en-GB" sz="900" dirty="0" smtClean="0"/>
              <a:t>(meters)</a:t>
            </a:r>
            <a:endParaRPr lang="en-GB" sz="900" dirty="0" smtClean="0"/>
          </a:p>
        </p:txBody>
      </p:sp>
      <p:grpSp>
        <p:nvGrpSpPr>
          <p:cNvPr id="21" name="20 Grupo"/>
          <p:cNvGrpSpPr/>
          <p:nvPr/>
        </p:nvGrpSpPr>
        <p:grpSpPr>
          <a:xfrm>
            <a:off x="5673479" y="1584549"/>
            <a:ext cx="1092925" cy="898707"/>
            <a:chOff x="6791443" y="1975883"/>
            <a:chExt cx="1092925" cy="898707"/>
          </a:xfrm>
        </p:grpSpPr>
        <p:pic>
          <p:nvPicPr>
            <p:cNvPr id="10" name="9 Imagen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1443" y="1975883"/>
              <a:ext cx="1092925" cy="621601"/>
            </a:xfrm>
            <a:prstGeom prst="rect">
              <a:avLst/>
            </a:prstGeom>
          </p:spPr>
        </p:pic>
        <p:sp>
          <p:nvSpPr>
            <p:cNvPr id="18" name="17 Rectángulo"/>
            <p:cNvSpPr/>
            <p:nvPr/>
          </p:nvSpPr>
          <p:spPr>
            <a:xfrm>
              <a:off x="6906710" y="2643758"/>
              <a:ext cx="86238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900" dirty="0" smtClean="0"/>
                <a:t>Colour LEDs</a:t>
              </a:r>
            </a:p>
          </p:txBody>
        </p:sp>
      </p:grpSp>
      <p:sp>
        <p:nvSpPr>
          <p:cNvPr id="20" name="19 Rectángulo"/>
          <p:cNvSpPr/>
          <p:nvPr/>
        </p:nvSpPr>
        <p:spPr>
          <a:xfrm>
            <a:off x="6460521" y="3003798"/>
            <a:ext cx="147449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b="1" dirty="0" smtClean="0"/>
              <a:t>AMBIENT PARAMETERS</a:t>
            </a:r>
          </a:p>
        </p:txBody>
      </p:sp>
      <p:sp>
        <p:nvSpPr>
          <p:cNvPr id="13" name="12 Flecha izquierda y derecha"/>
          <p:cNvSpPr/>
          <p:nvPr/>
        </p:nvSpPr>
        <p:spPr>
          <a:xfrm>
            <a:off x="2195736" y="2717891"/>
            <a:ext cx="2923577" cy="196221"/>
          </a:xfrm>
          <a:prstGeom prst="leftRightArrow">
            <a:avLst/>
          </a:prstGeom>
          <a:solidFill>
            <a:srgbClr val="385D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7" name="16 Grupo"/>
          <p:cNvGrpSpPr/>
          <p:nvPr/>
        </p:nvGrpSpPr>
        <p:grpSpPr>
          <a:xfrm>
            <a:off x="2771800" y="2986120"/>
            <a:ext cx="1424221" cy="1256622"/>
            <a:chOff x="3203848" y="2986120"/>
            <a:chExt cx="1424221" cy="1256622"/>
          </a:xfrm>
        </p:grpSpPr>
        <p:pic>
          <p:nvPicPr>
            <p:cNvPr id="11" name="10 Imagen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11" b="14565"/>
            <a:stretch/>
          </p:blipFill>
          <p:spPr>
            <a:xfrm>
              <a:off x="3203848" y="2986120"/>
              <a:ext cx="1424221" cy="1025790"/>
            </a:xfrm>
            <a:prstGeom prst="rect">
              <a:avLst/>
            </a:prstGeom>
          </p:spPr>
        </p:pic>
        <p:sp>
          <p:nvSpPr>
            <p:cNvPr id="22" name="21 Rectángulo"/>
            <p:cNvSpPr/>
            <p:nvPr/>
          </p:nvSpPr>
          <p:spPr>
            <a:xfrm>
              <a:off x="3484763" y="4011910"/>
              <a:ext cx="86238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900" dirty="0" smtClean="0"/>
                <a:t>ARDUINO</a:t>
              </a:r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827584" y="2252424"/>
            <a:ext cx="1635269" cy="2119526"/>
            <a:chOff x="1331640" y="2252424"/>
            <a:chExt cx="1635269" cy="2119526"/>
          </a:xfrm>
        </p:grpSpPr>
        <p:pic>
          <p:nvPicPr>
            <p:cNvPr id="9" name="8 Imagen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640" y="2268287"/>
              <a:ext cx="1635269" cy="2103663"/>
            </a:xfrm>
            <a:prstGeom prst="rect">
              <a:avLst/>
            </a:prstGeom>
          </p:spPr>
        </p:pic>
        <p:sp>
          <p:nvSpPr>
            <p:cNvPr id="23" name="22 Rectángulo"/>
            <p:cNvSpPr/>
            <p:nvPr/>
          </p:nvSpPr>
          <p:spPr>
            <a:xfrm>
              <a:off x="1718079" y="2252424"/>
              <a:ext cx="86238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900" dirty="0" smtClean="0"/>
                <a:t>MOBILE APP</a:t>
              </a:r>
            </a:p>
          </p:txBody>
        </p:sp>
      </p:grpSp>
      <p:pic>
        <p:nvPicPr>
          <p:cNvPr id="4" name="3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542" y="3379846"/>
            <a:ext cx="464204" cy="46420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210" y="3332653"/>
            <a:ext cx="566435" cy="5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4192" y="294116"/>
            <a:ext cx="2361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4.- MIT APP INVENTOR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94192" y="663448"/>
            <a:ext cx="779423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spcAft>
                <a:spcPts val="300"/>
              </a:spcAft>
              <a:defRPr sz="1400"/>
            </a:lvl1pPr>
          </a:lstStyle>
          <a:p>
            <a:r>
              <a:rPr lang="en-US" dirty="0" smtClean="0"/>
              <a:t>Visual </a:t>
            </a:r>
            <a:r>
              <a:rPr lang="en-US" dirty="0"/>
              <a:t>programming environment </a:t>
            </a:r>
            <a:r>
              <a:rPr lang="en-US" dirty="0" smtClean="0"/>
              <a:t>to </a:t>
            </a:r>
            <a:r>
              <a:rPr lang="en-US" dirty="0"/>
              <a:t>build </a:t>
            </a:r>
            <a:r>
              <a:rPr lang="en-US" dirty="0" smtClean="0"/>
              <a:t>functional </a:t>
            </a:r>
            <a:r>
              <a:rPr lang="en-US" dirty="0"/>
              <a:t>apps for </a:t>
            </a:r>
            <a:r>
              <a:rPr lang="en-US" dirty="0" smtClean="0"/>
              <a:t>Android/iOS devices, based on Blocks</a:t>
            </a:r>
          </a:p>
          <a:p>
            <a:r>
              <a:rPr lang="en-US" dirty="0" smtClean="0"/>
              <a:t>Aims at “democratize </a:t>
            </a:r>
            <a:r>
              <a:rPr lang="en-US" dirty="0"/>
              <a:t>software development by empowering all </a:t>
            </a:r>
            <a:r>
              <a:rPr lang="en-US" dirty="0" smtClean="0"/>
              <a:t>people” to </a:t>
            </a:r>
            <a:r>
              <a:rPr lang="en-US" dirty="0"/>
              <a:t>move from technology consumption to technology </a:t>
            </a:r>
            <a:r>
              <a:rPr lang="en-US" dirty="0" smtClean="0"/>
              <a:t>creation</a:t>
            </a:r>
          </a:p>
          <a:p>
            <a:r>
              <a:rPr lang="en-US" dirty="0" smtClean="0"/>
              <a:t>It provides a free </a:t>
            </a:r>
            <a:r>
              <a:rPr lang="en-US" dirty="0"/>
              <a:t>online app development environment that serves more than 6 million registered users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3909705"/>
            <a:ext cx="2137420" cy="81934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7" y="1779662"/>
            <a:ext cx="4875331" cy="2434619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3532" y="1779662"/>
            <a:ext cx="2664892" cy="194204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3131840" y="4296167"/>
            <a:ext cx="374270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/>
              <a:t>REFERENCES:</a:t>
            </a:r>
          </a:p>
          <a:p>
            <a:r>
              <a:rPr lang="es-ES" sz="900" dirty="0">
                <a:hlinkClick r:id="rId5"/>
              </a:rPr>
              <a:t>https://appinventor.mit.edu</a:t>
            </a:r>
            <a:r>
              <a:rPr lang="es-ES" sz="900" dirty="0" smtClean="0">
                <a:hlinkClick r:id="rId5"/>
              </a:rPr>
              <a:t>/</a:t>
            </a:r>
            <a:endParaRPr lang="es-ES" sz="900" dirty="0"/>
          </a:p>
          <a:p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409122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4192" y="294116"/>
            <a:ext cx="4674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5.- APP implementation with MIT App Inventor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94192" y="663448"/>
            <a:ext cx="779423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spcAft>
                <a:spcPts val="300"/>
              </a:spcAft>
              <a:defRPr sz="1400"/>
            </a:lvl1pPr>
          </a:lstStyle>
          <a:p>
            <a:r>
              <a:rPr lang="en-US" dirty="0" smtClean="0"/>
              <a:t>…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594192" y="1626354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LIVE:</a:t>
            </a:r>
          </a:p>
          <a:p>
            <a:r>
              <a:rPr lang="es-ES" dirty="0" smtClean="0"/>
              <a:t>http</a:t>
            </a:r>
            <a:r>
              <a:rPr lang="es-ES" dirty="0"/>
              <a:t>://ai2.appinventor.mit.edu/#4964674767814656</a:t>
            </a:r>
          </a:p>
        </p:txBody>
      </p:sp>
    </p:spTree>
    <p:extLst>
      <p:ext uri="{BB962C8B-B14F-4D97-AF65-F5344CB8AC3E}">
        <p14:creationId xmlns:p14="http://schemas.microsoft.com/office/powerpoint/2010/main" val="36541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1 CuadroTexto"/>
          <p:cNvSpPr txBox="1">
            <a:spLocks noChangeArrowheads="1"/>
          </p:cNvSpPr>
          <p:nvPr/>
        </p:nvSpPr>
        <p:spPr bwMode="auto">
          <a:xfrm>
            <a:off x="7380312" y="4062065"/>
            <a:ext cx="129381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s-ES" altLang="es-ES" sz="700" b="0" dirty="0" smtClean="0">
                <a:solidFill>
                  <a:srgbClr val="C78A0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email@aidimme.es</a:t>
            </a:r>
            <a:endParaRPr lang="es-ES" altLang="es-ES" sz="700" b="0" dirty="0">
              <a:solidFill>
                <a:srgbClr val="C78A0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94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372</Words>
  <Application>Microsoft Office PowerPoint</Application>
  <PresentationFormat>Presentación en pantalla (16:9)</PresentationFormat>
  <Paragraphs>53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García, Raquel</dc:creator>
  <cp:lastModifiedBy>Gigante Valencia, Fernando</cp:lastModifiedBy>
  <cp:revision>45</cp:revision>
  <dcterms:created xsi:type="dcterms:W3CDTF">2016-05-25T08:11:50Z</dcterms:created>
  <dcterms:modified xsi:type="dcterms:W3CDTF">2022-04-29T08:41:51Z</dcterms:modified>
</cp:coreProperties>
</file>